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3"/>
  </p:notesMasterIdLst>
  <p:sldIdLst>
    <p:sldId id="256" r:id="rId3"/>
    <p:sldId id="294" r:id="rId4"/>
    <p:sldId id="302" r:id="rId5"/>
    <p:sldId id="304" r:id="rId6"/>
    <p:sldId id="310" r:id="rId7"/>
    <p:sldId id="305" r:id="rId8"/>
    <p:sldId id="307" r:id="rId9"/>
    <p:sldId id="327" r:id="rId10"/>
    <p:sldId id="374" r:id="rId11"/>
    <p:sldId id="329" r:id="rId12"/>
    <p:sldId id="332" r:id="rId13"/>
    <p:sldId id="372" r:id="rId14"/>
    <p:sldId id="339" r:id="rId15"/>
    <p:sldId id="376" r:id="rId16"/>
    <p:sldId id="378" r:id="rId17"/>
    <p:sldId id="377" r:id="rId18"/>
    <p:sldId id="379" r:id="rId19"/>
    <p:sldId id="380" r:id="rId20"/>
    <p:sldId id="383" r:id="rId21"/>
    <p:sldId id="381" r:id="rId22"/>
    <p:sldId id="382" r:id="rId23"/>
    <p:sldId id="351" r:id="rId24"/>
    <p:sldId id="457" r:id="rId25"/>
    <p:sldId id="262" r:id="rId26"/>
    <p:sldId id="270" r:id="rId27"/>
    <p:sldId id="423" r:id="rId28"/>
    <p:sldId id="286" r:id="rId29"/>
    <p:sldId id="458" r:id="rId30"/>
    <p:sldId id="454" r:id="rId31"/>
    <p:sldId id="455" r:id="rId32"/>
    <p:sldId id="459" r:id="rId33"/>
    <p:sldId id="456" r:id="rId34"/>
    <p:sldId id="453" r:id="rId35"/>
    <p:sldId id="424" r:id="rId36"/>
    <p:sldId id="425" r:id="rId37"/>
    <p:sldId id="451" r:id="rId38"/>
    <p:sldId id="436" r:id="rId39"/>
    <p:sldId id="437" r:id="rId40"/>
    <p:sldId id="460" r:id="rId41"/>
    <p:sldId id="438" r:id="rId42"/>
    <p:sldId id="439" r:id="rId43"/>
    <p:sldId id="462" r:id="rId44"/>
    <p:sldId id="440" r:id="rId45"/>
    <p:sldId id="429" r:id="rId46"/>
    <p:sldId id="443" r:id="rId47"/>
    <p:sldId id="336" r:id="rId48"/>
    <p:sldId id="337" r:id="rId49"/>
    <p:sldId id="444" r:id="rId50"/>
    <p:sldId id="445" r:id="rId51"/>
    <p:sldId id="475" r:id="rId52"/>
    <p:sldId id="476" r:id="rId53"/>
    <p:sldId id="477" r:id="rId54"/>
    <p:sldId id="478" r:id="rId55"/>
    <p:sldId id="463" r:id="rId56"/>
    <p:sldId id="470" r:id="rId57"/>
    <p:sldId id="471" r:id="rId58"/>
    <p:sldId id="472" r:id="rId59"/>
    <p:sldId id="473" r:id="rId60"/>
    <p:sldId id="474" r:id="rId61"/>
    <p:sldId id="448" r:id="rId62"/>
  </p:sldIdLst>
  <p:sldSz cx="14630400" cy="8229600"/>
  <p:notesSz cx="6858000" cy="9144000"/>
  <p:defaultTextStyle>
    <a:defPPr>
      <a:defRPr lang="en-US"/>
    </a:defPPr>
    <a:lvl1pPr marL="0" algn="l" defTabSz="457177" rtl="0" eaLnBrk="1" latinLnBrk="0" hangingPunct="1">
      <a:defRPr sz="1900" kern="1200">
        <a:solidFill>
          <a:schemeClr val="tx1"/>
        </a:solidFill>
        <a:latin typeface="+mn-lt"/>
        <a:ea typeface="+mn-ea"/>
        <a:cs typeface="+mn-cs"/>
      </a:defRPr>
    </a:lvl1pPr>
    <a:lvl2pPr marL="457177" algn="l" defTabSz="457177" rtl="0" eaLnBrk="1" latinLnBrk="0" hangingPunct="1">
      <a:defRPr sz="1900" kern="1200">
        <a:solidFill>
          <a:schemeClr val="tx1"/>
        </a:solidFill>
        <a:latin typeface="+mn-lt"/>
        <a:ea typeface="+mn-ea"/>
        <a:cs typeface="+mn-cs"/>
      </a:defRPr>
    </a:lvl2pPr>
    <a:lvl3pPr marL="914354" algn="l" defTabSz="457177" rtl="0" eaLnBrk="1" latinLnBrk="0" hangingPunct="1">
      <a:defRPr sz="1900" kern="1200">
        <a:solidFill>
          <a:schemeClr val="tx1"/>
        </a:solidFill>
        <a:latin typeface="+mn-lt"/>
        <a:ea typeface="+mn-ea"/>
        <a:cs typeface="+mn-cs"/>
      </a:defRPr>
    </a:lvl3pPr>
    <a:lvl4pPr marL="1371531" algn="l" defTabSz="457177" rtl="0" eaLnBrk="1" latinLnBrk="0" hangingPunct="1">
      <a:defRPr sz="1900" kern="1200">
        <a:solidFill>
          <a:schemeClr val="tx1"/>
        </a:solidFill>
        <a:latin typeface="+mn-lt"/>
        <a:ea typeface="+mn-ea"/>
        <a:cs typeface="+mn-cs"/>
      </a:defRPr>
    </a:lvl4pPr>
    <a:lvl5pPr marL="1828709" algn="l" defTabSz="457177" rtl="0" eaLnBrk="1" latinLnBrk="0" hangingPunct="1">
      <a:defRPr sz="1900" kern="1200">
        <a:solidFill>
          <a:schemeClr val="tx1"/>
        </a:solidFill>
        <a:latin typeface="+mn-lt"/>
        <a:ea typeface="+mn-ea"/>
        <a:cs typeface="+mn-cs"/>
      </a:defRPr>
    </a:lvl5pPr>
    <a:lvl6pPr marL="2285886" algn="l" defTabSz="457177" rtl="0" eaLnBrk="1" latinLnBrk="0" hangingPunct="1">
      <a:defRPr sz="1900" kern="1200">
        <a:solidFill>
          <a:schemeClr val="tx1"/>
        </a:solidFill>
        <a:latin typeface="+mn-lt"/>
        <a:ea typeface="+mn-ea"/>
        <a:cs typeface="+mn-cs"/>
      </a:defRPr>
    </a:lvl6pPr>
    <a:lvl7pPr marL="2743063" algn="l" defTabSz="457177" rtl="0" eaLnBrk="1" latinLnBrk="0" hangingPunct="1">
      <a:defRPr sz="1900" kern="1200">
        <a:solidFill>
          <a:schemeClr val="tx1"/>
        </a:solidFill>
        <a:latin typeface="+mn-lt"/>
        <a:ea typeface="+mn-ea"/>
        <a:cs typeface="+mn-cs"/>
      </a:defRPr>
    </a:lvl7pPr>
    <a:lvl8pPr marL="3200240" algn="l" defTabSz="457177" rtl="0" eaLnBrk="1" latinLnBrk="0" hangingPunct="1">
      <a:defRPr sz="1900" kern="1200">
        <a:solidFill>
          <a:schemeClr val="tx1"/>
        </a:solidFill>
        <a:latin typeface="+mn-lt"/>
        <a:ea typeface="+mn-ea"/>
        <a:cs typeface="+mn-cs"/>
      </a:defRPr>
    </a:lvl8pPr>
    <a:lvl9pPr marL="3657417" algn="l" defTabSz="457177"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8" autoAdjust="0"/>
    <p:restoredTop sz="52536" autoAdjust="0"/>
  </p:normalViewPr>
  <p:slideViewPr>
    <p:cSldViewPr snapToGrid="0" snapToObjects="1">
      <p:cViewPr varScale="1">
        <p:scale>
          <a:sx n="37" d="100"/>
          <a:sy n="37" d="100"/>
        </p:scale>
        <p:origin x="-2280" y="-96"/>
      </p:cViewPr>
      <p:guideLst>
        <p:guide orient="horz" pos="2592"/>
        <p:guide pos="46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ickm:Dropbox:Nick%20McKeown:TALKS:InternetHosts93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nickm:Desktop:rfcs_month-3.csv"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693842647199464"/>
          <c:y val="0.0599001663893511"/>
          <c:w val="0.847619783863049"/>
          <c:h val="0.872390635030854"/>
        </c:manualLayout>
      </c:layout>
      <c:lineChart>
        <c:grouping val="standard"/>
        <c:varyColors val="0"/>
        <c:ser>
          <c:idx val="0"/>
          <c:order val="0"/>
          <c:spPr>
            <a:ln>
              <a:solidFill>
                <a:srgbClr val="FF0000"/>
              </a:solidFill>
            </a:ln>
          </c:spPr>
          <c:marker>
            <c:spPr>
              <a:solidFill>
                <a:schemeClr val="tx1"/>
              </a:solidFill>
              <a:ln>
                <a:solidFill>
                  <a:schemeClr val="tx1"/>
                </a:solidFill>
              </a:ln>
            </c:spPr>
          </c:marker>
          <c:cat>
            <c:numRef>
              <c:f>Sheet6!$A$1:$A$41</c:f>
              <c:numCache>
                <c:formatCode>d\-mmm\-yy</c:formatCode>
                <c:ptCount val="41"/>
                <c:pt idx="0">
                  <c:v>41475.0</c:v>
                </c:pt>
                <c:pt idx="1">
                  <c:v>41294.0</c:v>
                </c:pt>
                <c:pt idx="2">
                  <c:v>41110.0</c:v>
                </c:pt>
                <c:pt idx="3">
                  <c:v>40928.0</c:v>
                </c:pt>
                <c:pt idx="4">
                  <c:v>40744.0</c:v>
                </c:pt>
                <c:pt idx="5">
                  <c:v>40563.0</c:v>
                </c:pt>
                <c:pt idx="6">
                  <c:v>40379.0</c:v>
                </c:pt>
                <c:pt idx="7">
                  <c:v>40198.0</c:v>
                </c:pt>
                <c:pt idx="8">
                  <c:v>40014.0</c:v>
                </c:pt>
                <c:pt idx="9">
                  <c:v>39833.0</c:v>
                </c:pt>
                <c:pt idx="10">
                  <c:v>39649.0</c:v>
                </c:pt>
                <c:pt idx="11">
                  <c:v>39467.0</c:v>
                </c:pt>
                <c:pt idx="12">
                  <c:v>39283.0</c:v>
                </c:pt>
                <c:pt idx="13">
                  <c:v>39102.0</c:v>
                </c:pt>
                <c:pt idx="14">
                  <c:v>38918.0</c:v>
                </c:pt>
                <c:pt idx="15">
                  <c:v>38737.0</c:v>
                </c:pt>
                <c:pt idx="16">
                  <c:v>38553.0</c:v>
                </c:pt>
                <c:pt idx="17">
                  <c:v>38372.0</c:v>
                </c:pt>
                <c:pt idx="18">
                  <c:v>38188.0</c:v>
                </c:pt>
                <c:pt idx="19">
                  <c:v>38006.0</c:v>
                </c:pt>
                <c:pt idx="20">
                  <c:v>37641.0</c:v>
                </c:pt>
                <c:pt idx="21">
                  <c:v>37457.0</c:v>
                </c:pt>
                <c:pt idx="22">
                  <c:v>37276.0</c:v>
                </c:pt>
                <c:pt idx="23">
                  <c:v>37092.0</c:v>
                </c:pt>
                <c:pt idx="24">
                  <c:v>36911.0</c:v>
                </c:pt>
                <c:pt idx="25">
                  <c:v>36727.0</c:v>
                </c:pt>
                <c:pt idx="26">
                  <c:v>36545.0</c:v>
                </c:pt>
                <c:pt idx="27">
                  <c:v>36360.0</c:v>
                </c:pt>
                <c:pt idx="28">
                  <c:v>36179.0</c:v>
                </c:pt>
                <c:pt idx="29">
                  <c:v>35995.0</c:v>
                </c:pt>
                <c:pt idx="30">
                  <c:v>35814.0</c:v>
                </c:pt>
                <c:pt idx="31">
                  <c:v>35630.0</c:v>
                </c:pt>
                <c:pt idx="32">
                  <c:v>35449.0</c:v>
                </c:pt>
                <c:pt idx="33">
                  <c:v>35265.0</c:v>
                </c:pt>
                <c:pt idx="34">
                  <c:v>35083.0</c:v>
                </c:pt>
                <c:pt idx="35">
                  <c:v>34899.0</c:v>
                </c:pt>
                <c:pt idx="36">
                  <c:v>34718.0</c:v>
                </c:pt>
                <c:pt idx="37">
                  <c:v>34534.0</c:v>
                </c:pt>
                <c:pt idx="38">
                  <c:v>34353.0</c:v>
                </c:pt>
                <c:pt idx="39">
                  <c:v>34169.0</c:v>
                </c:pt>
                <c:pt idx="40">
                  <c:v>33988.0</c:v>
                </c:pt>
              </c:numCache>
            </c:numRef>
          </c:cat>
          <c:val>
            <c:numRef>
              <c:f>Sheet6!$B$1:$B$41</c:f>
              <c:numCache>
                <c:formatCode>#,##0</c:formatCode>
                <c:ptCount val="41"/>
                <c:pt idx="0">
                  <c:v>9.96230757E8</c:v>
                </c:pt>
                <c:pt idx="1">
                  <c:v>9.63518598E8</c:v>
                </c:pt>
                <c:pt idx="2">
                  <c:v>9.08585739E8</c:v>
                </c:pt>
                <c:pt idx="3">
                  <c:v>8.8823942E8</c:v>
                </c:pt>
                <c:pt idx="4">
                  <c:v>8.49869781E8</c:v>
                </c:pt>
                <c:pt idx="5">
                  <c:v>8.18374269E8</c:v>
                </c:pt>
                <c:pt idx="6">
                  <c:v>7.68913036E8</c:v>
                </c:pt>
                <c:pt idx="7">
                  <c:v>7.32740444E8</c:v>
                </c:pt>
                <c:pt idx="8">
                  <c:v>6.81064561E8</c:v>
                </c:pt>
                <c:pt idx="9">
                  <c:v>6.25226456E8</c:v>
                </c:pt>
                <c:pt idx="10">
                  <c:v>5.70937778E8</c:v>
                </c:pt>
                <c:pt idx="11">
                  <c:v>5.4167736E8</c:v>
                </c:pt>
                <c:pt idx="12">
                  <c:v>4.89774269E8</c:v>
                </c:pt>
                <c:pt idx="13">
                  <c:v>4.33193199E8</c:v>
                </c:pt>
                <c:pt idx="14">
                  <c:v>4.39286364E8</c:v>
                </c:pt>
                <c:pt idx="15">
                  <c:v>3.94991609E8</c:v>
                </c:pt>
                <c:pt idx="16">
                  <c:v>3.53284187E8</c:v>
                </c:pt>
                <c:pt idx="17">
                  <c:v>3.17646084E8</c:v>
                </c:pt>
                <c:pt idx="18">
                  <c:v>2.85139107E8</c:v>
                </c:pt>
                <c:pt idx="19">
                  <c:v>2.33101481E8</c:v>
                </c:pt>
                <c:pt idx="20">
                  <c:v>1.71638297E8</c:v>
                </c:pt>
                <c:pt idx="21">
                  <c:v>1.62128493E8</c:v>
                </c:pt>
                <c:pt idx="22">
                  <c:v>1.47344723E8</c:v>
                </c:pt>
                <c:pt idx="23">
                  <c:v>1.25888197E8</c:v>
                </c:pt>
                <c:pt idx="24">
                  <c:v>1.09574429E8</c:v>
                </c:pt>
                <c:pt idx="25">
                  <c:v>9.3047785E7</c:v>
                </c:pt>
                <c:pt idx="26">
                  <c:v>7.2398092E7</c:v>
                </c:pt>
                <c:pt idx="27">
                  <c:v>5.6218E7</c:v>
                </c:pt>
                <c:pt idx="28">
                  <c:v>4.323E7</c:v>
                </c:pt>
                <c:pt idx="29">
                  <c:v>3.6739E7</c:v>
                </c:pt>
                <c:pt idx="30">
                  <c:v>2.967E7</c:v>
                </c:pt>
                <c:pt idx="31">
                  <c:v>1.954E7</c:v>
                </c:pt>
                <c:pt idx="32">
                  <c:v>1.6146E7</c:v>
                </c:pt>
                <c:pt idx="33">
                  <c:v>1.2881E7</c:v>
                </c:pt>
                <c:pt idx="34">
                  <c:v>9.472E6</c:v>
                </c:pt>
                <c:pt idx="35">
                  <c:v>6.642E6</c:v>
                </c:pt>
                <c:pt idx="36">
                  <c:v>4.852E6</c:v>
                </c:pt>
                <c:pt idx="37">
                  <c:v>3.212E6</c:v>
                </c:pt>
                <c:pt idx="38">
                  <c:v>2.217E6</c:v>
                </c:pt>
                <c:pt idx="39">
                  <c:v>1.776E6</c:v>
                </c:pt>
                <c:pt idx="40">
                  <c:v>1.313E6</c:v>
                </c:pt>
              </c:numCache>
            </c:numRef>
          </c:val>
          <c:smooth val="0"/>
        </c:ser>
        <c:dLbls>
          <c:showLegendKey val="0"/>
          <c:showVal val="0"/>
          <c:showCatName val="0"/>
          <c:showSerName val="0"/>
          <c:showPercent val="0"/>
          <c:showBubbleSize val="0"/>
        </c:dLbls>
        <c:marker val="1"/>
        <c:smooth val="0"/>
        <c:axId val="-2084432440"/>
        <c:axId val="-2084437800"/>
      </c:lineChart>
      <c:dateAx>
        <c:axId val="-2084432440"/>
        <c:scaling>
          <c:orientation val="minMax"/>
        </c:scaling>
        <c:delete val="0"/>
        <c:axPos val="b"/>
        <c:numFmt formatCode="yyyy" sourceLinked="0"/>
        <c:majorTickMark val="out"/>
        <c:minorTickMark val="none"/>
        <c:tickLblPos val="nextTo"/>
        <c:txPr>
          <a:bodyPr/>
          <a:lstStyle/>
          <a:p>
            <a:pPr>
              <a:defRPr sz="2400"/>
            </a:pPr>
            <a:endParaRPr lang="en-US"/>
          </a:p>
        </c:txPr>
        <c:crossAx val="-2084437800"/>
        <c:crosses val="autoZero"/>
        <c:auto val="1"/>
        <c:lblOffset val="100"/>
        <c:baseTimeUnit val="months"/>
        <c:majorUnit val="4.0"/>
        <c:majorTimeUnit val="years"/>
      </c:dateAx>
      <c:valAx>
        <c:axId val="-2084437800"/>
        <c:scaling>
          <c:orientation val="minMax"/>
          <c:max val="1.0E9"/>
        </c:scaling>
        <c:delete val="0"/>
        <c:axPos val="l"/>
        <c:majorGridlines/>
        <c:numFmt formatCode="#,##0" sourceLinked="0"/>
        <c:majorTickMark val="out"/>
        <c:minorTickMark val="none"/>
        <c:tickLblPos val="nextTo"/>
        <c:txPr>
          <a:bodyPr/>
          <a:lstStyle/>
          <a:p>
            <a:pPr>
              <a:defRPr sz="2400"/>
            </a:pPr>
            <a:endParaRPr lang="en-US"/>
          </a:p>
        </c:txPr>
        <c:crossAx val="-2084432440"/>
        <c:crosses val="autoZero"/>
        <c:crossBetween val="between"/>
        <c:dispUnits>
          <c:builtInUnit val="millions"/>
        </c:dispUnits>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spPr>
            <a:ln>
              <a:solidFill>
                <a:srgbClr val="FFFF00"/>
              </a:solidFill>
            </a:ln>
          </c:spPr>
          <c:marker>
            <c:symbol val="none"/>
          </c:marker>
          <c:cat>
            <c:numRef>
              <c:f>'rfcs_month-3.csv'!$B$1:$B$495</c:f>
              <c:numCache>
                <c:formatCode>m/d/yy</c:formatCode>
                <c:ptCount val="495"/>
                <c:pt idx="0">
                  <c:v>23436.0</c:v>
                </c:pt>
                <c:pt idx="1">
                  <c:v>23832.0</c:v>
                </c:pt>
                <c:pt idx="2">
                  <c:v>23862.0</c:v>
                </c:pt>
                <c:pt idx="3">
                  <c:v>23893.0</c:v>
                </c:pt>
                <c:pt idx="4">
                  <c:v>23923.0</c:v>
                </c:pt>
                <c:pt idx="5">
                  <c:v>23954.0</c:v>
                </c:pt>
                <c:pt idx="6">
                  <c:v>23985.0</c:v>
                </c:pt>
                <c:pt idx="7">
                  <c:v>24015.0</c:v>
                </c:pt>
                <c:pt idx="8">
                  <c:v>24046.0</c:v>
                </c:pt>
                <c:pt idx="9">
                  <c:v>24076.0</c:v>
                </c:pt>
                <c:pt idx="10">
                  <c:v>24107.0</c:v>
                </c:pt>
                <c:pt idx="11">
                  <c:v>24138.0</c:v>
                </c:pt>
                <c:pt idx="12">
                  <c:v>24166.0</c:v>
                </c:pt>
                <c:pt idx="13">
                  <c:v>24197.0</c:v>
                </c:pt>
                <c:pt idx="14">
                  <c:v>24227.0</c:v>
                </c:pt>
                <c:pt idx="15">
                  <c:v>24258.0</c:v>
                </c:pt>
                <c:pt idx="16">
                  <c:v>24288.0</c:v>
                </c:pt>
                <c:pt idx="17">
                  <c:v>24319.0</c:v>
                </c:pt>
                <c:pt idx="18">
                  <c:v>24350.0</c:v>
                </c:pt>
                <c:pt idx="19">
                  <c:v>24380.0</c:v>
                </c:pt>
                <c:pt idx="20">
                  <c:v>24411.0</c:v>
                </c:pt>
                <c:pt idx="21">
                  <c:v>24441.0</c:v>
                </c:pt>
                <c:pt idx="22">
                  <c:v>24472.0</c:v>
                </c:pt>
                <c:pt idx="23">
                  <c:v>24503.0</c:v>
                </c:pt>
                <c:pt idx="24">
                  <c:v>24531.0</c:v>
                </c:pt>
                <c:pt idx="25">
                  <c:v>24562.0</c:v>
                </c:pt>
                <c:pt idx="26">
                  <c:v>24592.0</c:v>
                </c:pt>
                <c:pt idx="27">
                  <c:v>24623.0</c:v>
                </c:pt>
                <c:pt idx="28">
                  <c:v>24653.0</c:v>
                </c:pt>
                <c:pt idx="29">
                  <c:v>24684.0</c:v>
                </c:pt>
                <c:pt idx="30">
                  <c:v>24715.0</c:v>
                </c:pt>
                <c:pt idx="31">
                  <c:v>24745.0</c:v>
                </c:pt>
                <c:pt idx="32">
                  <c:v>24776.0</c:v>
                </c:pt>
                <c:pt idx="33">
                  <c:v>24806.0</c:v>
                </c:pt>
                <c:pt idx="34">
                  <c:v>24837.0</c:v>
                </c:pt>
                <c:pt idx="35">
                  <c:v>24868.0</c:v>
                </c:pt>
                <c:pt idx="36">
                  <c:v>24897.0</c:v>
                </c:pt>
                <c:pt idx="37">
                  <c:v>24928.0</c:v>
                </c:pt>
                <c:pt idx="38">
                  <c:v>24958.0</c:v>
                </c:pt>
                <c:pt idx="39">
                  <c:v>24989.0</c:v>
                </c:pt>
                <c:pt idx="40">
                  <c:v>25019.0</c:v>
                </c:pt>
                <c:pt idx="41">
                  <c:v>25050.0</c:v>
                </c:pt>
                <c:pt idx="42">
                  <c:v>25081.0</c:v>
                </c:pt>
                <c:pt idx="43">
                  <c:v>25111.0</c:v>
                </c:pt>
                <c:pt idx="44">
                  <c:v>25142.0</c:v>
                </c:pt>
                <c:pt idx="45">
                  <c:v>25172.0</c:v>
                </c:pt>
                <c:pt idx="46">
                  <c:v>25203.0</c:v>
                </c:pt>
                <c:pt idx="47">
                  <c:v>25234.0</c:v>
                </c:pt>
                <c:pt idx="48">
                  <c:v>25262.0</c:v>
                </c:pt>
                <c:pt idx="49">
                  <c:v>25293.0</c:v>
                </c:pt>
                <c:pt idx="50">
                  <c:v>25323.0</c:v>
                </c:pt>
                <c:pt idx="51">
                  <c:v>25354.0</c:v>
                </c:pt>
                <c:pt idx="52">
                  <c:v>25384.0</c:v>
                </c:pt>
                <c:pt idx="53">
                  <c:v>25415.0</c:v>
                </c:pt>
                <c:pt idx="54">
                  <c:v>25446.0</c:v>
                </c:pt>
                <c:pt idx="55">
                  <c:v>25476.0</c:v>
                </c:pt>
                <c:pt idx="56">
                  <c:v>25507.0</c:v>
                </c:pt>
                <c:pt idx="57">
                  <c:v>25537.0</c:v>
                </c:pt>
                <c:pt idx="58">
                  <c:v>25568.0</c:v>
                </c:pt>
                <c:pt idx="59">
                  <c:v>25599.0</c:v>
                </c:pt>
                <c:pt idx="60">
                  <c:v>25627.0</c:v>
                </c:pt>
                <c:pt idx="61">
                  <c:v>25658.0</c:v>
                </c:pt>
                <c:pt idx="62">
                  <c:v>25688.0</c:v>
                </c:pt>
                <c:pt idx="63">
                  <c:v>25719.0</c:v>
                </c:pt>
                <c:pt idx="64">
                  <c:v>25749.0</c:v>
                </c:pt>
                <c:pt idx="65">
                  <c:v>25780.0</c:v>
                </c:pt>
                <c:pt idx="66">
                  <c:v>25811.0</c:v>
                </c:pt>
                <c:pt idx="67">
                  <c:v>25841.0</c:v>
                </c:pt>
                <c:pt idx="68">
                  <c:v>25872.0</c:v>
                </c:pt>
                <c:pt idx="69">
                  <c:v>25902.0</c:v>
                </c:pt>
                <c:pt idx="70">
                  <c:v>25933.0</c:v>
                </c:pt>
                <c:pt idx="71">
                  <c:v>25964.0</c:v>
                </c:pt>
                <c:pt idx="72">
                  <c:v>25992.0</c:v>
                </c:pt>
                <c:pt idx="73">
                  <c:v>26023.0</c:v>
                </c:pt>
                <c:pt idx="74">
                  <c:v>26053.0</c:v>
                </c:pt>
                <c:pt idx="75">
                  <c:v>26084.0</c:v>
                </c:pt>
                <c:pt idx="76">
                  <c:v>26114.0</c:v>
                </c:pt>
                <c:pt idx="77">
                  <c:v>26145.0</c:v>
                </c:pt>
                <c:pt idx="78">
                  <c:v>26206.0</c:v>
                </c:pt>
                <c:pt idx="79">
                  <c:v>26267.0</c:v>
                </c:pt>
                <c:pt idx="80">
                  <c:v>26298.0</c:v>
                </c:pt>
                <c:pt idx="81">
                  <c:v>26329.0</c:v>
                </c:pt>
                <c:pt idx="82">
                  <c:v>26358.0</c:v>
                </c:pt>
                <c:pt idx="83">
                  <c:v>26419.0</c:v>
                </c:pt>
                <c:pt idx="84">
                  <c:v>26450.0</c:v>
                </c:pt>
                <c:pt idx="85">
                  <c:v>26480.0</c:v>
                </c:pt>
                <c:pt idx="86">
                  <c:v>26511.0</c:v>
                </c:pt>
                <c:pt idx="87">
                  <c:v>26542.0</c:v>
                </c:pt>
                <c:pt idx="88">
                  <c:v>26572.0</c:v>
                </c:pt>
                <c:pt idx="89">
                  <c:v>26754.0</c:v>
                </c:pt>
                <c:pt idx="90">
                  <c:v>26784.0</c:v>
                </c:pt>
                <c:pt idx="91">
                  <c:v>26815.0</c:v>
                </c:pt>
                <c:pt idx="92">
                  <c:v>26845.0</c:v>
                </c:pt>
                <c:pt idx="93">
                  <c:v>26937.0</c:v>
                </c:pt>
                <c:pt idx="94">
                  <c:v>26968.0</c:v>
                </c:pt>
                <c:pt idx="95">
                  <c:v>26998.0</c:v>
                </c:pt>
                <c:pt idx="96">
                  <c:v>27029.0</c:v>
                </c:pt>
                <c:pt idx="97">
                  <c:v>27060.0</c:v>
                </c:pt>
                <c:pt idx="98">
                  <c:v>27119.0</c:v>
                </c:pt>
                <c:pt idx="99">
                  <c:v>27149.0</c:v>
                </c:pt>
                <c:pt idx="100">
                  <c:v>27302.0</c:v>
                </c:pt>
                <c:pt idx="101">
                  <c:v>27394.0</c:v>
                </c:pt>
                <c:pt idx="102">
                  <c:v>27425.0</c:v>
                </c:pt>
                <c:pt idx="103">
                  <c:v>27484.0</c:v>
                </c:pt>
                <c:pt idx="104">
                  <c:v>27514.0</c:v>
                </c:pt>
                <c:pt idx="105">
                  <c:v>27545.0</c:v>
                </c:pt>
                <c:pt idx="106">
                  <c:v>27606.0</c:v>
                </c:pt>
                <c:pt idx="107">
                  <c:v>27637.0</c:v>
                </c:pt>
                <c:pt idx="108">
                  <c:v>27667.0</c:v>
                </c:pt>
                <c:pt idx="109">
                  <c:v>27790.0</c:v>
                </c:pt>
                <c:pt idx="110">
                  <c:v>27911.0</c:v>
                </c:pt>
                <c:pt idx="111">
                  <c:v>27941.0</c:v>
                </c:pt>
                <c:pt idx="112">
                  <c:v>27972.0</c:v>
                </c:pt>
                <c:pt idx="113">
                  <c:v>28003.0</c:v>
                </c:pt>
                <c:pt idx="114">
                  <c:v>28033.0</c:v>
                </c:pt>
                <c:pt idx="115">
                  <c:v>28064.0</c:v>
                </c:pt>
                <c:pt idx="116">
                  <c:v>28125.0</c:v>
                </c:pt>
                <c:pt idx="117">
                  <c:v>28156.0</c:v>
                </c:pt>
                <c:pt idx="118">
                  <c:v>28245.0</c:v>
                </c:pt>
                <c:pt idx="119">
                  <c:v>28276.0</c:v>
                </c:pt>
                <c:pt idx="120">
                  <c:v>28306.0</c:v>
                </c:pt>
                <c:pt idx="121">
                  <c:v>28337.0</c:v>
                </c:pt>
                <c:pt idx="122">
                  <c:v>28398.0</c:v>
                </c:pt>
                <c:pt idx="123">
                  <c:v>28459.0</c:v>
                </c:pt>
                <c:pt idx="124">
                  <c:v>28549.0</c:v>
                </c:pt>
                <c:pt idx="125">
                  <c:v>28580.0</c:v>
                </c:pt>
                <c:pt idx="126">
                  <c:v>28702.0</c:v>
                </c:pt>
                <c:pt idx="127">
                  <c:v>28733.0</c:v>
                </c:pt>
                <c:pt idx="128">
                  <c:v>28763.0</c:v>
                </c:pt>
                <c:pt idx="129">
                  <c:v>28794.0</c:v>
                </c:pt>
                <c:pt idx="130">
                  <c:v>28824.0</c:v>
                </c:pt>
                <c:pt idx="131">
                  <c:v>28855.0</c:v>
                </c:pt>
                <c:pt idx="132">
                  <c:v>28886.0</c:v>
                </c:pt>
                <c:pt idx="133">
                  <c:v>28914.0</c:v>
                </c:pt>
                <c:pt idx="134">
                  <c:v>28945.0</c:v>
                </c:pt>
                <c:pt idx="135">
                  <c:v>28975.0</c:v>
                </c:pt>
                <c:pt idx="136">
                  <c:v>29006.0</c:v>
                </c:pt>
                <c:pt idx="137">
                  <c:v>29036.0</c:v>
                </c:pt>
                <c:pt idx="138">
                  <c:v>29128.0</c:v>
                </c:pt>
                <c:pt idx="139">
                  <c:v>29159.0</c:v>
                </c:pt>
                <c:pt idx="140">
                  <c:v>29189.0</c:v>
                </c:pt>
                <c:pt idx="141">
                  <c:v>29220.0</c:v>
                </c:pt>
                <c:pt idx="142">
                  <c:v>29251.0</c:v>
                </c:pt>
                <c:pt idx="143">
                  <c:v>29280.0</c:v>
                </c:pt>
                <c:pt idx="144">
                  <c:v>29341.0</c:v>
                </c:pt>
                <c:pt idx="145">
                  <c:v>29372.0</c:v>
                </c:pt>
                <c:pt idx="146">
                  <c:v>29402.0</c:v>
                </c:pt>
                <c:pt idx="147">
                  <c:v>29433.0</c:v>
                </c:pt>
                <c:pt idx="148">
                  <c:v>29464.0</c:v>
                </c:pt>
                <c:pt idx="149">
                  <c:v>29494.0</c:v>
                </c:pt>
                <c:pt idx="150">
                  <c:v>29525.0</c:v>
                </c:pt>
                <c:pt idx="151">
                  <c:v>29586.0</c:v>
                </c:pt>
                <c:pt idx="152">
                  <c:v>29617.0</c:v>
                </c:pt>
                <c:pt idx="153">
                  <c:v>29645.0</c:v>
                </c:pt>
                <c:pt idx="154">
                  <c:v>29706.0</c:v>
                </c:pt>
                <c:pt idx="155">
                  <c:v>29737.0</c:v>
                </c:pt>
                <c:pt idx="156">
                  <c:v>29767.0</c:v>
                </c:pt>
                <c:pt idx="157">
                  <c:v>29798.0</c:v>
                </c:pt>
                <c:pt idx="158">
                  <c:v>29829.0</c:v>
                </c:pt>
                <c:pt idx="159">
                  <c:v>29859.0</c:v>
                </c:pt>
                <c:pt idx="160">
                  <c:v>29890.0</c:v>
                </c:pt>
                <c:pt idx="161">
                  <c:v>29920.0</c:v>
                </c:pt>
                <c:pt idx="162">
                  <c:v>29951.0</c:v>
                </c:pt>
                <c:pt idx="163">
                  <c:v>29982.0</c:v>
                </c:pt>
                <c:pt idx="164">
                  <c:v>30010.0</c:v>
                </c:pt>
                <c:pt idx="165">
                  <c:v>30041.0</c:v>
                </c:pt>
                <c:pt idx="166">
                  <c:v>30071.0</c:v>
                </c:pt>
                <c:pt idx="167">
                  <c:v>30102.0</c:v>
                </c:pt>
                <c:pt idx="168">
                  <c:v>30132.0</c:v>
                </c:pt>
                <c:pt idx="169">
                  <c:v>30163.0</c:v>
                </c:pt>
                <c:pt idx="170">
                  <c:v>30285.0</c:v>
                </c:pt>
                <c:pt idx="171">
                  <c:v>30316.0</c:v>
                </c:pt>
                <c:pt idx="172">
                  <c:v>30375.0</c:v>
                </c:pt>
                <c:pt idx="173">
                  <c:v>30406.0</c:v>
                </c:pt>
                <c:pt idx="174">
                  <c:v>30436.0</c:v>
                </c:pt>
                <c:pt idx="175">
                  <c:v>30467.0</c:v>
                </c:pt>
                <c:pt idx="176">
                  <c:v>30497.0</c:v>
                </c:pt>
                <c:pt idx="177">
                  <c:v>30528.0</c:v>
                </c:pt>
                <c:pt idx="178">
                  <c:v>30559.0</c:v>
                </c:pt>
                <c:pt idx="179">
                  <c:v>30589.0</c:v>
                </c:pt>
                <c:pt idx="180">
                  <c:v>30620.0</c:v>
                </c:pt>
                <c:pt idx="181">
                  <c:v>30650.0</c:v>
                </c:pt>
                <c:pt idx="182">
                  <c:v>30681.0</c:v>
                </c:pt>
                <c:pt idx="183">
                  <c:v>30712.0</c:v>
                </c:pt>
                <c:pt idx="184">
                  <c:v>30741.0</c:v>
                </c:pt>
                <c:pt idx="185">
                  <c:v>30772.0</c:v>
                </c:pt>
                <c:pt idx="186">
                  <c:v>30802.0</c:v>
                </c:pt>
                <c:pt idx="187">
                  <c:v>30833.0</c:v>
                </c:pt>
                <c:pt idx="188">
                  <c:v>30863.0</c:v>
                </c:pt>
                <c:pt idx="189">
                  <c:v>30894.0</c:v>
                </c:pt>
                <c:pt idx="190">
                  <c:v>30925.0</c:v>
                </c:pt>
                <c:pt idx="191">
                  <c:v>30955.0</c:v>
                </c:pt>
                <c:pt idx="192">
                  <c:v>30986.0</c:v>
                </c:pt>
                <c:pt idx="193">
                  <c:v>31016.0</c:v>
                </c:pt>
                <c:pt idx="194">
                  <c:v>31047.0</c:v>
                </c:pt>
                <c:pt idx="195">
                  <c:v>31078.0</c:v>
                </c:pt>
                <c:pt idx="196">
                  <c:v>31106.0</c:v>
                </c:pt>
                <c:pt idx="197">
                  <c:v>31137.0</c:v>
                </c:pt>
                <c:pt idx="198">
                  <c:v>31167.0</c:v>
                </c:pt>
                <c:pt idx="199">
                  <c:v>31198.0</c:v>
                </c:pt>
                <c:pt idx="200">
                  <c:v>31228.0</c:v>
                </c:pt>
                <c:pt idx="201">
                  <c:v>31259.0</c:v>
                </c:pt>
                <c:pt idx="202">
                  <c:v>31290.0</c:v>
                </c:pt>
                <c:pt idx="203">
                  <c:v>31320.0</c:v>
                </c:pt>
                <c:pt idx="204">
                  <c:v>31351.0</c:v>
                </c:pt>
                <c:pt idx="205">
                  <c:v>31381.0</c:v>
                </c:pt>
                <c:pt idx="206">
                  <c:v>31412.0</c:v>
                </c:pt>
                <c:pt idx="207">
                  <c:v>31443.0</c:v>
                </c:pt>
                <c:pt idx="208">
                  <c:v>31471.0</c:v>
                </c:pt>
                <c:pt idx="209">
                  <c:v>31502.0</c:v>
                </c:pt>
                <c:pt idx="210">
                  <c:v>31532.0</c:v>
                </c:pt>
                <c:pt idx="211">
                  <c:v>31563.0</c:v>
                </c:pt>
                <c:pt idx="212">
                  <c:v>31593.0</c:v>
                </c:pt>
                <c:pt idx="213">
                  <c:v>31624.0</c:v>
                </c:pt>
                <c:pt idx="214">
                  <c:v>31655.0</c:v>
                </c:pt>
                <c:pt idx="215">
                  <c:v>31685.0</c:v>
                </c:pt>
                <c:pt idx="216">
                  <c:v>31716.0</c:v>
                </c:pt>
                <c:pt idx="217">
                  <c:v>31746.0</c:v>
                </c:pt>
                <c:pt idx="218">
                  <c:v>31777.0</c:v>
                </c:pt>
                <c:pt idx="219">
                  <c:v>31808.0</c:v>
                </c:pt>
                <c:pt idx="220">
                  <c:v>31836.0</c:v>
                </c:pt>
                <c:pt idx="221">
                  <c:v>31867.0</c:v>
                </c:pt>
                <c:pt idx="222">
                  <c:v>31897.0</c:v>
                </c:pt>
                <c:pt idx="223">
                  <c:v>31928.0</c:v>
                </c:pt>
                <c:pt idx="224">
                  <c:v>31958.0</c:v>
                </c:pt>
                <c:pt idx="225">
                  <c:v>31989.0</c:v>
                </c:pt>
                <c:pt idx="226">
                  <c:v>32020.0</c:v>
                </c:pt>
                <c:pt idx="227">
                  <c:v>32050.0</c:v>
                </c:pt>
                <c:pt idx="228">
                  <c:v>32081.0</c:v>
                </c:pt>
                <c:pt idx="229">
                  <c:v>32111.0</c:v>
                </c:pt>
                <c:pt idx="230">
                  <c:v>32142.0</c:v>
                </c:pt>
                <c:pt idx="231">
                  <c:v>32173.0</c:v>
                </c:pt>
                <c:pt idx="232">
                  <c:v>32202.0</c:v>
                </c:pt>
                <c:pt idx="233">
                  <c:v>32233.0</c:v>
                </c:pt>
                <c:pt idx="234">
                  <c:v>32263.0</c:v>
                </c:pt>
                <c:pt idx="235">
                  <c:v>32294.0</c:v>
                </c:pt>
                <c:pt idx="236">
                  <c:v>32324.0</c:v>
                </c:pt>
                <c:pt idx="237">
                  <c:v>32355.0</c:v>
                </c:pt>
                <c:pt idx="238">
                  <c:v>32386.0</c:v>
                </c:pt>
                <c:pt idx="239">
                  <c:v>32416.0</c:v>
                </c:pt>
                <c:pt idx="240">
                  <c:v>32447.0</c:v>
                </c:pt>
                <c:pt idx="241">
                  <c:v>32477.0</c:v>
                </c:pt>
                <c:pt idx="242">
                  <c:v>32508.0</c:v>
                </c:pt>
                <c:pt idx="243">
                  <c:v>32539.0</c:v>
                </c:pt>
                <c:pt idx="244">
                  <c:v>32567.0</c:v>
                </c:pt>
                <c:pt idx="245">
                  <c:v>32598.0</c:v>
                </c:pt>
                <c:pt idx="246">
                  <c:v>32628.0</c:v>
                </c:pt>
                <c:pt idx="247">
                  <c:v>32659.0</c:v>
                </c:pt>
                <c:pt idx="248">
                  <c:v>32689.0</c:v>
                </c:pt>
                <c:pt idx="249">
                  <c:v>32720.0</c:v>
                </c:pt>
                <c:pt idx="250">
                  <c:v>32751.0</c:v>
                </c:pt>
                <c:pt idx="251">
                  <c:v>32781.0</c:v>
                </c:pt>
                <c:pt idx="252">
                  <c:v>32812.0</c:v>
                </c:pt>
                <c:pt idx="253">
                  <c:v>32842.0</c:v>
                </c:pt>
                <c:pt idx="254">
                  <c:v>32873.0</c:v>
                </c:pt>
                <c:pt idx="255">
                  <c:v>32904.0</c:v>
                </c:pt>
                <c:pt idx="256">
                  <c:v>32932.0</c:v>
                </c:pt>
                <c:pt idx="257">
                  <c:v>32963.0</c:v>
                </c:pt>
                <c:pt idx="258">
                  <c:v>32993.0</c:v>
                </c:pt>
                <c:pt idx="259">
                  <c:v>33024.0</c:v>
                </c:pt>
                <c:pt idx="260">
                  <c:v>33054.0</c:v>
                </c:pt>
                <c:pt idx="261">
                  <c:v>33085.0</c:v>
                </c:pt>
                <c:pt idx="262">
                  <c:v>33116.0</c:v>
                </c:pt>
                <c:pt idx="263">
                  <c:v>33177.0</c:v>
                </c:pt>
                <c:pt idx="264">
                  <c:v>33207.0</c:v>
                </c:pt>
                <c:pt idx="265">
                  <c:v>33238.0</c:v>
                </c:pt>
                <c:pt idx="266">
                  <c:v>33269.0</c:v>
                </c:pt>
                <c:pt idx="267">
                  <c:v>33297.0</c:v>
                </c:pt>
                <c:pt idx="268">
                  <c:v>33328.0</c:v>
                </c:pt>
                <c:pt idx="269">
                  <c:v>33358.0</c:v>
                </c:pt>
                <c:pt idx="270">
                  <c:v>33419.0</c:v>
                </c:pt>
                <c:pt idx="271">
                  <c:v>33450.0</c:v>
                </c:pt>
                <c:pt idx="272">
                  <c:v>33481.0</c:v>
                </c:pt>
                <c:pt idx="273">
                  <c:v>33511.0</c:v>
                </c:pt>
                <c:pt idx="274">
                  <c:v>33542.0</c:v>
                </c:pt>
                <c:pt idx="275">
                  <c:v>33572.0</c:v>
                </c:pt>
                <c:pt idx="276">
                  <c:v>33603.0</c:v>
                </c:pt>
                <c:pt idx="277">
                  <c:v>33634.0</c:v>
                </c:pt>
                <c:pt idx="278">
                  <c:v>33663.0</c:v>
                </c:pt>
                <c:pt idx="279">
                  <c:v>33694.0</c:v>
                </c:pt>
                <c:pt idx="280">
                  <c:v>33724.0</c:v>
                </c:pt>
                <c:pt idx="281">
                  <c:v>33755.0</c:v>
                </c:pt>
                <c:pt idx="282">
                  <c:v>33785.0</c:v>
                </c:pt>
                <c:pt idx="283">
                  <c:v>33847.0</c:v>
                </c:pt>
                <c:pt idx="284">
                  <c:v>33908.0</c:v>
                </c:pt>
                <c:pt idx="285">
                  <c:v>33938.0</c:v>
                </c:pt>
                <c:pt idx="286">
                  <c:v>33969.0</c:v>
                </c:pt>
                <c:pt idx="287">
                  <c:v>34000.0</c:v>
                </c:pt>
                <c:pt idx="288">
                  <c:v>34028.0</c:v>
                </c:pt>
                <c:pt idx="289">
                  <c:v>34059.0</c:v>
                </c:pt>
                <c:pt idx="290">
                  <c:v>34089.0</c:v>
                </c:pt>
                <c:pt idx="291">
                  <c:v>34120.0</c:v>
                </c:pt>
                <c:pt idx="292">
                  <c:v>34150.0</c:v>
                </c:pt>
                <c:pt idx="293">
                  <c:v>34181.0</c:v>
                </c:pt>
                <c:pt idx="294">
                  <c:v>34212.0</c:v>
                </c:pt>
                <c:pt idx="295">
                  <c:v>34242.0</c:v>
                </c:pt>
                <c:pt idx="296">
                  <c:v>34273.0</c:v>
                </c:pt>
                <c:pt idx="297">
                  <c:v>34303.0</c:v>
                </c:pt>
                <c:pt idx="298">
                  <c:v>34334.0</c:v>
                </c:pt>
                <c:pt idx="299">
                  <c:v>34365.0</c:v>
                </c:pt>
                <c:pt idx="300">
                  <c:v>34393.0</c:v>
                </c:pt>
                <c:pt idx="301">
                  <c:v>34424.0</c:v>
                </c:pt>
                <c:pt idx="302">
                  <c:v>34454.0</c:v>
                </c:pt>
                <c:pt idx="303">
                  <c:v>34485.0</c:v>
                </c:pt>
                <c:pt idx="304">
                  <c:v>34515.0</c:v>
                </c:pt>
                <c:pt idx="305">
                  <c:v>34546.0</c:v>
                </c:pt>
                <c:pt idx="306">
                  <c:v>34577.0</c:v>
                </c:pt>
                <c:pt idx="307">
                  <c:v>34607.0</c:v>
                </c:pt>
                <c:pt idx="308">
                  <c:v>34638.0</c:v>
                </c:pt>
                <c:pt idx="309">
                  <c:v>34668.0</c:v>
                </c:pt>
                <c:pt idx="310">
                  <c:v>34699.0</c:v>
                </c:pt>
                <c:pt idx="311">
                  <c:v>34730.0</c:v>
                </c:pt>
                <c:pt idx="312">
                  <c:v>34758.0</c:v>
                </c:pt>
                <c:pt idx="313">
                  <c:v>34789.0</c:v>
                </c:pt>
                <c:pt idx="314">
                  <c:v>34819.0</c:v>
                </c:pt>
                <c:pt idx="315">
                  <c:v>34850.0</c:v>
                </c:pt>
                <c:pt idx="316">
                  <c:v>34880.0</c:v>
                </c:pt>
                <c:pt idx="317">
                  <c:v>34911.0</c:v>
                </c:pt>
                <c:pt idx="318">
                  <c:v>34942.0</c:v>
                </c:pt>
                <c:pt idx="319">
                  <c:v>34972.0</c:v>
                </c:pt>
                <c:pt idx="320">
                  <c:v>35003.0</c:v>
                </c:pt>
                <c:pt idx="321">
                  <c:v>35033.0</c:v>
                </c:pt>
                <c:pt idx="322">
                  <c:v>35064.0</c:v>
                </c:pt>
                <c:pt idx="323">
                  <c:v>35095.0</c:v>
                </c:pt>
                <c:pt idx="324">
                  <c:v>35124.0</c:v>
                </c:pt>
                <c:pt idx="325">
                  <c:v>35155.0</c:v>
                </c:pt>
                <c:pt idx="326">
                  <c:v>35185.0</c:v>
                </c:pt>
                <c:pt idx="327">
                  <c:v>35216.0</c:v>
                </c:pt>
                <c:pt idx="328">
                  <c:v>35246.0</c:v>
                </c:pt>
                <c:pt idx="329">
                  <c:v>35277.0</c:v>
                </c:pt>
                <c:pt idx="330">
                  <c:v>35308.0</c:v>
                </c:pt>
                <c:pt idx="331">
                  <c:v>35338.0</c:v>
                </c:pt>
                <c:pt idx="332">
                  <c:v>35369.0</c:v>
                </c:pt>
                <c:pt idx="333">
                  <c:v>35399.0</c:v>
                </c:pt>
                <c:pt idx="334">
                  <c:v>35430.0</c:v>
                </c:pt>
                <c:pt idx="335">
                  <c:v>35461.0</c:v>
                </c:pt>
                <c:pt idx="336">
                  <c:v>35489.0</c:v>
                </c:pt>
                <c:pt idx="337">
                  <c:v>35520.0</c:v>
                </c:pt>
                <c:pt idx="338">
                  <c:v>35550.0</c:v>
                </c:pt>
                <c:pt idx="339">
                  <c:v>35581.0</c:v>
                </c:pt>
                <c:pt idx="340">
                  <c:v>35611.0</c:v>
                </c:pt>
                <c:pt idx="341">
                  <c:v>35642.0</c:v>
                </c:pt>
                <c:pt idx="342">
                  <c:v>35673.0</c:v>
                </c:pt>
                <c:pt idx="343">
                  <c:v>35703.0</c:v>
                </c:pt>
                <c:pt idx="344">
                  <c:v>35734.0</c:v>
                </c:pt>
                <c:pt idx="345">
                  <c:v>35764.0</c:v>
                </c:pt>
                <c:pt idx="346">
                  <c:v>35795.0</c:v>
                </c:pt>
                <c:pt idx="347">
                  <c:v>35826.0</c:v>
                </c:pt>
                <c:pt idx="348">
                  <c:v>35854.0</c:v>
                </c:pt>
                <c:pt idx="349">
                  <c:v>35885.0</c:v>
                </c:pt>
                <c:pt idx="350">
                  <c:v>35915.0</c:v>
                </c:pt>
                <c:pt idx="351">
                  <c:v>35946.0</c:v>
                </c:pt>
                <c:pt idx="352">
                  <c:v>35976.0</c:v>
                </c:pt>
                <c:pt idx="353">
                  <c:v>36007.0</c:v>
                </c:pt>
                <c:pt idx="354">
                  <c:v>36038.0</c:v>
                </c:pt>
                <c:pt idx="355">
                  <c:v>36068.0</c:v>
                </c:pt>
                <c:pt idx="356">
                  <c:v>36099.0</c:v>
                </c:pt>
                <c:pt idx="357">
                  <c:v>36129.0</c:v>
                </c:pt>
                <c:pt idx="358">
                  <c:v>36160.0</c:v>
                </c:pt>
                <c:pt idx="359">
                  <c:v>36191.0</c:v>
                </c:pt>
                <c:pt idx="360">
                  <c:v>36219.0</c:v>
                </c:pt>
                <c:pt idx="361">
                  <c:v>36250.0</c:v>
                </c:pt>
                <c:pt idx="362">
                  <c:v>36280.0</c:v>
                </c:pt>
                <c:pt idx="363">
                  <c:v>36311.0</c:v>
                </c:pt>
                <c:pt idx="364">
                  <c:v>36341.0</c:v>
                </c:pt>
                <c:pt idx="365">
                  <c:v>36372.0</c:v>
                </c:pt>
                <c:pt idx="366">
                  <c:v>36403.0</c:v>
                </c:pt>
                <c:pt idx="367">
                  <c:v>36433.0</c:v>
                </c:pt>
                <c:pt idx="368">
                  <c:v>36464.0</c:v>
                </c:pt>
                <c:pt idx="369">
                  <c:v>36494.0</c:v>
                </c:pt>
                <c:pt idx="370">
                  <c:v>36525.0</c:v>
                </c:pt>
                <c:pt idx="371">
                  <c:v>36556.0</c:v>
                </c:pt>
                <c:pt idx="372">
                  <c:v>36585.0</c:v>
                </c:pt>
                <c:pt idx="373">
                  <c:v>36616.0</c:v>
                </c:pt>
                <c:pt idx="374">
                  <c:v>36646.0</c:v>
                </c:pt>
                <c:pt idx="375">
                  <c:v>36677.0</c:v>
                </c:pt>
                <c:pt idx="376">
                  <c:v>36707.0</c:v>
                </c:pt>
                <c:pt idx="377">
                  <c:v>36738.0</c:v>
                </c:pt>
                <c:pt idx="378">
                  <c:v>36769.0</c:v>
                </c:pt>
                <c:pt idx="379">
                  <c:v>36799.0</c:v>
                </c:pt>
                <c:pt idx="380">
                  <c:v>36830.0</c:v>
                </c:pt>
                <c:pt idx="381">
                  <c:v>36860.0</c:v>
                </c:pt>
                <c:pt idx="382">
                  <c:v>36891.0</c:v>
                </c:pt>
                <c:pt idx="383">
                  <c:v>36922.0</c:v>
                </c:pt>
                <c:pt idx="384">
                  <c:v>36950.0</c:v>
                </c:pt>
                <c:pt idx="385">
                  <c:v>36981.0</c:v>
                </c:pt>
                <c:pt idx="386">
                  <c:v>37011.0</c:v>
                </c:pt>
                <c:pt idx="387">
                  <c:v>37042.0</c:v>
                </c:pt>
                <c:pt idx="388">
                  <c:v>37072.0</c:v>
                </c:pt>
                <c:pt idx="389">
                  <c:v>37103.0</c:v>
                </c:pt>
                <c:pt idx="390">
                  <c:v>37134.0</c:v>
                </c:pt>
                <c:pt idx="391">
                  <c:v>37164.0</c:v>
                </c:pt>
                <c:pt idx="392">
                  <c:v>37195.0</c:v>
                </c:pt>
                <c:pt idx="393">
                  <c:v>37225.0</c:v>
                </c:pt>
                <c:pt idx="394">
                  <c:v>37256.0</c:v>
                </c:pt>
                <c:pt idx="395">
                  <c:v>37287.0</c:v>
                </c:pt>
                <c:pt idx="396">
                  <c:v>37315.0</c:v>
                </c:pt>
                <c:pt idx="397">
                  <c:v>37346.0</c:v>
                </c:pt>
                <c:pt idx="398">
                  <c:v>37376.0</c:v>
                </c:pt>
                <c:pt idx="399">
                  <c:v>37407.0</c:v>
                </c:pt>
                <c:pt idx="400">
                  <c:v>37437.0</c:v>
                </c:pt>
                <c:pt idx="401">
                  <c:v>37468.0</c:v>
                </c:pt>
                <c:pt idx="402">
                  <c:v>37499.0</c:v>
                </c:pt>
                <c:pt idx="403">
                  <c:v>37529.0</c:v>
                </c:pt>
                <c:pt idx="404">
                  <c:v>37560.0</c:v>
                </c:pt>
                <c:pt idx="405">
                  <c:v>37590.0</c:v>
                </c:pt>
                <c:pt idx="406">
                  <c:v>37621.0</c:v>
                </c:pt>
                <c:pt idx="407">
                  <c:v>37652.0</c:v>
                </c:pt>
                <c:pt idx="408">
                  <c:v>37680.0</c:v>
                </c:pt>
                <c:pt idx="409">
                  <c:v>37711.0</c:v>
                </c:pt>
                <c:pt idx="410">
                  <c:v>37741.0</c:v>
                </c:pt>
                <c:pt idx="411">
                  <c:v>37772.0</c:v>
                </c:pt>
                <c:pt idx="412">
                  <c:v>37802.0</c:v>
                </c:pt>
                <c:pt idx="413">
                  <c:v>37833.0</c:v>
                </c:pt>
                <c:pt idx="414">
                  <c:v>37864.0</c:v>
                </c:pt>
                <c:pt idx="415">
                  <c:v>37894.0</c:v>
                </c:pt>
                <c:pt idx="416">
                  <c:v>37925.0</c:v>
                </c:pt>
                <c:pt idx="417">
                  <c:v>37955.0</c:v>
                </c:pt>
                <c:pt idx="418">
                  <c:v>37986.0</c:v>
                </c:pt>
                <c:pt idx="419">
                  <c:v>38017.0</c:v>
                </c:pt>
                <c:pt idx="420">
                  <c:v>38046.0</c:v>
                </c:pt>
                <c:pt idx="421">
                  <c:v>38077.0</c:v>
                </c:pt>
                <c:pt idx="422">
                  <c:v>38107.0</c:v>
                </c:pt>
                <c:pt idx="423">
                  <c:v>38138.0</c:v>
                </c:pt>
                <c:pt idx="424">
                  <c:v>38168.0</c:v>
                </c:pt>
                <c:pt idx="425">
                  <c:v>38199.0</c:v>
                </c:pt>
                <c:pt idx="426">
                  <c:v>38230.0</c:v>
                </c:pt>
                <c:pt idx="427">
                  <c:v>38260.0</c:v>
                </c:pt>
                <c:pt idx="428">
                  <c:v>38291.0</c:v>
                </c:pt>
                <c:pt idx="429">
                  <c:v>38321.0</c:v>
                </c:pt>
                <c:pt idx="430">
                  <c:v>38352.0</c:v>
                </c:pt>
                <c:pt idx="431">
                  <c:v>38383.0</c:v>
                </c:pt>
                <c:pt idx="432">
                  <c:v>38411.0</c:v>
                </c:pt>
                <c:pt idx="433">
                  <c:v>38442.0</c:v>
                </c:pt>
                <c:pt idx="434">
                  <c:v>38472.0</c:v>
                </c:pt>
                <c:pt idx="435">
                  <c:v>38503.0</c:v>
                </c:pt>
                <c:pt idx="436">
                  <c:v>38533.0</c:v>
                </c:pt>
                <c:pt idx="437">
                  <c:v>38564.0</c:v>
                </c:pt>
                <c:pt idx="438">
                  <c:v>38595.0</c:v>
                </c:pt>
                <c:pt idx="439">
                  <c:v>38625.0</c:v>
                </c:pt>
                <c:pt idx="440">
                  <c:v>38656.0</c:v>
                </c:pt>
                <c:pt idx="441">
                  <c:v>38686.0</c:v>
                </c:pt>
                <c:pt idx="442">
                  <c:v>38717.0</c:v>
                </c:pt>
                <c:pt idx="443">
                  <c:v>38748.0</c:v>
                </c:pt>
                <c:pt idx="444">
                  <c:v>38776.0</c:v>
                </c:pt>
                <c:pt idx="445">
                  <c:v>38807.0</c:v>
                </c:pt>
                <c:pt idx="446">
                  <c:v>38837.0</c:v>
                </c:pt>
                <c:pt idx="447">
                  <c:v>38868.0</c:v>
                </c:pt>
                <c:pt idx="448">
                  <c:v>38898.0</c:v>
                </c:pt>
                <c:pt idx="449">
                  <c:v>38929.0</c:v>
                </c:pt>
                <c:pt idx="450">
                  <c:v>38960.0</c:v>
                </c:pt>
                <c:pt idx="451">
                  <c:v>38990.0</c:v>
                </c:pt>
                <c:pt idx="452">
                  <c:v>39021.0</c:v>
                </c:pt>
                <c:pt idx="453">
                  <c:v>39051.0</c:v>
                </c:pt>
                <c:pt idx="454">
                  <c:v>39082.0</c:v>
                </c:pt>
                <c:pt idx="455">
                  <c:v>39113.0</c:v>
                </c:pt>
                <c:pt idx="456">
                  <c:v>39141.0</c:v>
                </c:pt>
                <c:pt idx="457">
                  <c:v>39172.0</c:v>
                </c:pt>
                <c:pt idx="458">
                  <c:v>39202.0</c:v>
                </c:pt>
                <c:pt idx="459">
                  <c:v>39233.0</c:v>
                </c:pt>
                <c:pt idx="460">
                  <c:v>39263.0</c:v>
                </c:pt>
                <c:pt idx="461">
                  <c:v>39294.0</c:v>
                </c:pt>
                <c:pt idx="462">
                  <c:v>39325.0</c:v>
                </c:pt>
                <c:pt idx="463">
                  <c:v>39355.0</c:v>
                </c:pt>
                <c:pt idx="464">
                  <c:v>39386.0</c:v>
                </c:pt>
                <c:pt idx="465">
                  <c:v>39416.0</c:v>
                </c:pt>
                <c:pt idx="466">
                  <c:v>39447.0</c:v>
                </c:pt>
                <c:pt idx="467">
                  <c:v>39478.0</c:v>
                </c:pt>
                <c:pt idx="468">
                  <c:v>39507.0</c:v>
                </c:pt>
                <c:pt idx="469">
                  <c:v>39538.0</c:v>
                </c:pt>
                <c:pt idx="470">
                  <c:v>39568.0</c:v>
                </c:pt>
                <c:pt idx="471">
                  <c:v>39599.0</c:v>
                </c:pt>
                <c:pt idx="472">
                  <c:v>39629.0</c:v>
                </c:pt>
                <c:pt idx="473">
                  <c:v>39660.0</c:v>
                </c:pt>
                <c:pt idx="474">
                  <c:v>39691.0</c:v>
                </c:pt>
                <c:pt idx="475">
                  <c:v>39721.0</c:v>
                </c:pt>
                <c:pt idx="476">
                  <c:v>39752.0</c:v>
                </c:pt>
                <c:pt idx="477">
                  <c:v>39782.0</c:v>
                </c:pt>
                <c:pt idx="478">
                  <c:v>39813.0</c:v>
                </c:pt>
                <c:pt idx="479">
                  <c:v>39844.0</c:v>
                </c:pt>
                <c:pt idx="480">
                  <c:v>39872.0</c:v>
                </c:pt>
                <c:pt idx="481">
                  <c:v>39903.0</c:v>
                </c:pt>
                <c:pt idx="482">
                  <c:v>39933.0</c:v>
                </c:pt>
                <c:pt idx="483">
                  <c:v>39964.0</c:v>
                </c:pt>
                <c:pt idx="484">
                  <c:v>39994.0</c:v>
                </c:pt>
                <c:pt idx="485">
                  <c:v>40025.0</c:v>
                </c:pt>
                <c:pt idx="486">
                  <c:v>40056.0</c:v>
                </c:pt>
                <c:pt idx="487">
                  <c:v>40086.0</c:v>
                </c:pt>
                <c:pt idx="488">
                  <c:v>40117.0</c:v>
                </c:pt>
                <c:pt idx="489">
                  <c:v>40147.0</c:v>
                </c:pt>
                <c:pt idx="490">
                  <c:v>40178.0</c:v>
                </c:pt>
                <c:pt idx="491">
                  <c:v>40209.0</c:v>
                </c:pt>
                <c:pt idx="492">
                  <c:v>40237.0</c:v>
                </c:pt>
                <c:pt idx="493">
                  <c:v>40268.0</c:v>
                </c:pt>
              </c:numCache>
            </c:numRef>
          </c:cat>
          <c:val>
            <c:numRef>
              <c:f>'rfcs_month-3.csv'!$D$1:$D$495</c:f>
              <c:numCache>
                <c:formatCode>General</c:formatCode>
                <c:ptCount val="495"/>
                <c:pt idx="0">
                  <c:v>1.0</c:v>
                </c:pt>
                <c:pt idx="1">
                  <c:v>2.0</c:v>
                </c:pt>
                <c:pt idx="2">
                  <c:v>6.0</c:v>
                </c:pt>
                <c:pt idx="3">
                  <c:v>9.0</c:v>
                </c:pt>
                <c:pt idx="4">
                  <c:v>10.0</c:v>
                </c:pt>
                <c:pt idx="5">
                  <c:v>11.0</c:v>
                </c:pt>
                <c:pt idx="6">
                  <c:v>16.0</c:v>
                </c:pt>
                <c:pt idx="7">
                  <c:v>18.0</c:v>
                </c:pt>
                <c:pt idx="8">
                  <c:v>24.0</c:v>
                </c:pt>
                <c:pt idx="9">
                  <c:v>25.0</c:v>
                </c:pt>
                <c:pt idx="10">
                  <c:v>26.0</c:v>
                </c:pt>
                <c:pt idx="11">
                  <c:v>29.0</c:v>
                </c:pt>
                <c:pt idx="12">
                  <c:v>33.0</c:v>
                </c:pt>
                <c:pt idx="13">
                  <c:v>41.0</c:v>
                </c:pt>
                <c:pt idx="14">
                  <c:v>49.0</c:v>
                </c:pt>
                <c:pt idx="15">
                  <c:v>50.0</c:v>
                </c:pt>
                <c:pt idx="16">
                  <c:v>57.0</c:v>
                </c:pt>
                <c:pt idx="17">
                  <c:v>62.0</c:v>
                </c:pt>
                <c:pt idx="18">
                  <c:v>66.0</c:v>
                </c:pt>
                <c:pt idx="19">
                  <c:v>70.0</c:v>
                </c:pt>
                <c:pt idx="20">
                  <c:v>75.0</c:v>
                </c:pt>
                <c:pt idx="21">
                  <c:v>77.0</c:v>
                </c:pt>
                <c:pt idx="22">
                  <c:v>84.0</c:v>
                </c:pt>
                <c:pt idx="23">
                  <c:v>91.0</c:v>
                </c:pt>
                <c:pt idx="24">
                  <c:v>102.0</c:v>
                </c:pt>
                <c:pt idx="25">
                  <c:v>109.0</c:v>
                </c:pt>
                <c:pt idx="26">
                  <c:v>139.0</c:v>
                </c:pt>
                <c:pt idx="27">
                  <c:v>166.0</c:v>
                </c:pt>
                <c:pt idx="28">
                  <c:v>178.0</c:v>
                </c:pt>
                <c:pt idx="29">
                  <c:v>197.0</c:v>
                </c:pt>
                <c:pt idx="30">
                  <c:v>212.0</c:v>
                </c:pt>
                <c:pt idx="31">
                  <c:v>234.0</c:v>
                </c:pt>
                <c:pt idx="32">
                  <c:v>248.0</c:v>
                </c:pt>
                <c:pt idx="33">
                  <c:v>257.0</c:v>
                </c:pt>
                <c:pt idx="34">
                  <c:v>266.0</c:v>
                </c:pt>
                <c:pt idx="35">
                  <c:v>279.0</c:v>
                </c:pt>
                <c:pt idx="36">
                  <c:v>289.0</c:v>
                </c:pt>
                <c:pt idx="37">
                  <c:v>302.0</c:v>
                </c:pt>
                <c:pt idx="38">
                  <c:v>312.0</c:v>
                </c:pt>
                <c:pt idx="39">
                  <c:v>329.0</c:v>
                </c:pt>
                <c:pt idx="40">
                  <c:v>338.0</c:v>
                </c:pt>
                <c:pt idx="41">
                  <c:v>352.0</c:v>
                </c:pt>
                <c:pt idx="42">
                  <c:v>364.0</c:v>
                </c:pt>
                <c:pt idx="43">
                  <c:v>370.0</c:v>
                </c:pt>
                <c:pt idx="44">
                  <c:v>380.0</c:v>
                </c:pt>
                <c:pt idx="45">
                  <c:v>389.0</c:v>
                </c:pt>
                <c:pt idx="46">
                  <c:v>400.0</c:v>
                </c:pt>
                <c:pt idx="47">
                  <c:v>416.0</c:v>
                </c:pt>
                <c:pt idx="48">
                  <c:v>437.0</c:v>
                </c:pt>
                <c:pt idx="49">
                  <c:v>455.0</c:v>
                </c:pt>
                <c:pt idx="50">
                  <c:v>468.0</c:v>
                </c:pt>
                <c:pt idx="51">
                  <c:v>479.0</c:v>
                </c:pt>
                <c:pt idx="52">
                  <c:v>497.0</c:v>
                </c:pt>
                <c:pt idx="53">
                  <c:v>510.0</c:v>
                </c:pt>
                <c:pt idx="54">
                  <c:v>523.0</c:v>
                </c:pt>
                <c:pt idx="55">
                  <c:v>530.0</c:v>
                </c:pt>
                <c:pt idx="56">
                  <c:v>536.0</c:v>
                </c:pt>
                <c:pt idx="57">
                  <c:v>550.0</c:v>
                </c:pt>
                <c:pt idx="58">
                  <c:v>562.0</c:v>
                </c:pt>
                <c:pt idx="59">
                  <c:v>568.0</c:v>
                </c:pt>
                <c:pt idx="60">
                  <c:v>573.0</c:v>
                </c:pt>
                <c:pt idx="61">
                  <c:v>584.0</c:v>
                </c:pt>
                <c:pt idx="62">
                  <c:v>590.0</c:v>
                </c:pt>
                <c:pt idx="63">
                  <c:v>591.0</c:v>
                </c:pt>
                <c:pt idx="64">
                  <c:v>594.0</c:v>
                </c:pt>
                <c:pt idx="65">
                  <c:v>597.0</c:v>
                </c:pt>
                <c:pt idx="66">
                  <c:v>599.0</c:v>
                </c:pt>
                <c:pt idx="67">
                  <c:v>600.0</c:v>
                </c:pt>
                <c:pt idx="68">
                  <c:v>610.0</c:v>
                </c:pt>
                <c:pt idx="69">
                  <c:v>615.0</c:v>
                </c:pt>
                <c:pt idx="70">
                  <c:v>622.0</c:v>
                </c:pt>
                <c:pt idx="71">
                  <c:v>623.0</c:v>
                </c:pt>
                <c:pt idx="72">
                  <c:v>624.0</c:v>
                </c:pt>
                <c:pt idx="73">
                  <c:v>625.0</c:v>
                </c:pt>
                <c:pt idx="74">
                  <c:v>629.0</c:v>
                </c:pt>
                <c:pt idx="75">
                  <c:v>631.0</c:v>
                </c:pt>
                <c:pt idx="76">
                  <c:v>637.0</c:v>
                </c:pt>
                <c:pt idx="77">
                  <c:v>642.0</c:v>
                </c:pt>
                <c:pt idx="78">
                  <c:v>643.0</c:v>
                </c:pt>
                <c:pt idx="79">
                  <c:v>645.0</c:v>
                </c:pt>
                <c:pt idx="80">
                  <c:v>646.0</c:v>
                </c:pt>
                <c:pt idx="81">
                  <c:v>647.0</c:v>
                </c:pt>
                <c:pt idx="82">
                  <c:v>648.0</c:v>
                </c:pt>
                <c:pt idx="83">
                  <c:v>650.0</c:v>
                </c:pt>
                <c:pt idx="84">
                  <c:v>651.0</c:v>
                </c:pt>
                <c:pt idx="85">
                  <c:v>652.0</c:v>
                </c:pt>
                <c:pt idx="86">
                  <c:v>654.0</c:v>
                </c:pt>
                <c:pt idx="87">
                  <c:v>655.0</c:v>
                </c:pt>
                <c:pt idx="88">
                  <c:v>657.0</c:v>
                </c:pt>
                <c:pt idx="89">
                  <c:v>659.0</c:v>
                </c:pt>
                <c:pt idx="90">
                  <c:v>661.0</c:v>
                </c:pt>
                <c:pt idx="91">
                  <c:v>664.0</c:v>
                </c:pt>
                <c:pt idx="92">
                  <c:v>665.0</c:v>
                </c:pt>
                <c:pt idx="93">
                  <c:v>666.0</c:v>
                </c:pt>
                <c:pt idx="94">
                  <c:v>670.0</c:v>
                </c:pt>
                <c:pt idx="95">
                  <c:v>675.0</c:v>
                </c:pt>
                <c:pt idx="96">
                  <c:v>677.0</c:v>
                </c:pt>
                <c:pt idx="97">
                  <c:v>678.0</c:v>
                </c:pt>
                <c:pt idx="98">
                  <c:v>681.0</c:v>
                </c:pt>
                <c:pt idx="99">
                  <c:v>682.0</c:v>
                </c:pt>
                <c:pt idx="100">
                  <c:v>684.0</c:v>
                </c:pt>
                <c:pt idx="101">
                  <c:v>685.0</c:v>
                </c:pt>
                <c:pt idx="102">
                  <c:v>686.0</c:v>
                </c:pt>
                <c:pt idx="103">
                  <c:v>687.0</c:v>
                </c:pt>
                <c:pt idx="104">
                  <c:v>688.0</c:v>
                </c:pt>
                <c:pt idx="105">
                  <c:v>689.0</c:v>
                </c:pt>
                <c:pt idx="106">
                  <c:v>690.0</c:v>
                </c:pt>
                <c:pt idx="107">
                  <c:v>691.0</c:v>
                </c:pt>
                <c:pt idx="108">
                  <c:v>692.0</c:v>
                </c:pt>
                <c:pt idx="109">
                  <c:v>695.0</c:v>
                </c:pt>
                <c:pt idx="110">
                  <c:v>696.0</c:v>
                </c:pt>
                <c:pt idx="111">
                  <c:v>698.0</c:v>
                </c:pt>
                <c:pt idx="112">
                  <c:v>699.0</c:v>
                </c:pt>
                <c:pt idx="113">
                  <c:v>702.0</c:v>
                </c:pt>
                <c:pt idx="114">
                  <c:v>706.0</c:v>
                </c:pt>
                <c:pt idx="115">
                  <c:v>708.0</c:v>
                </c:pt>
                <c:pt idx="116">
                  <c:v>709.0</c:v>
                </c:pt>
                <c:pt idx="117">
                  <c:v>712.0</c:v>
                </c:pt>
                <c:pt idx="118">
                  <c:v>715.0</c:v>
                </c:pt>
                <c:pt idx="119">
                  <c:v>717.0</c:v>
                </c:pt>
                <c:pt idx="120">
                  <c:v>718.0</c:v>
                </c:pt>
                <c:pt idx="121">
                  <c:v>723.0</c:v>
                </c:pt>
                <c:pt idx="122">
                  <c:v>734.0</c:v>
                </c:pt>
                <c:pt idx="123">
                  <c:v>738.0</c:v>
                </c:pt>
                <c:pt idx="124">
                  <c:v>741.0</c:v>
                </c:pt>
                <c:pt idx="125">
                  <c:v>745.0</c:v>
                </c:pt>
                <c:pt idx="126">
                  <c:v>750.0</c:v>
                </c:pt>
                <c:pt idx="127">
                  <c:v>756.0</c:v>
                </c:pt>
                <c:pt idx="128">
                  <c:v>762.0</c:v>
                </c:pt>
                <c:pt idx="129">
                  <c:v>764.0</c:v>
                </c:pt>
                <c:pt idx="130">
                  <c:v>770.0</c:v>
                </c:pt>
                <c:pt idx="131">
                  <c:v>775.0</c:v>
                </c:pt>
                <c:pt idx="132">
                  <c:v>780.0</c:v>
                </c:pt>
                <c:pt idx="133">
                  <c:v>786.0</c:v>
                </c:pt>
                <c:pt idx="134">
                  <c:v>787.0</c:v>
                </c:pt>
                <c:pt idx="135">
                  <c:v>790.0</c:v>
                </c:pt>
                <c:pt idx="136">
                  <c:v>806.0</c:v>
                </c:pt>
                <c:pt idx="137">
                  <c:v>807.0</c:v>
                </c:pt>
                <c:pt idx="138">
                  <c:v>809.0</c:v>
                </c:pt>
                <c:pt idx="139">
                  <c:v>811.0</c:v>
                </c:pt>
                <c:pt idx="140">
                  <c:v>815.0</c:v>
                </c:pt>
                <c:pt idx="141">
                  <c:v>824.0</c:v>
                </c:pt>
                <c:pt idx="142">
                  <c:v>826.0</c:v>
                </c:pt>
                <c:pt idx="143">
                  <c:v>828.0</c:v>
                </c:pt>
                <c:pt idx="144">
                  <c:v>834.0</c:v>
                </c:pt>
                <c:pt idx="145">
                  <c:v>835.0</c:v>
                </c:pt>
                <c:pt idx="146">
                  <c:v>839.0</c:v>
                </c:pt>
                <c:pt idx="147">
                  <c:v>843.0</c:v>
                </c:pt>
                <c:pt idx="148">
                  <c:v>845.0</c:v>
                </c:pt>
                <c:pt idx="149">
                  <c:v>848.0</c:v>
                </c:pt>
                <c:pt idx="150">
                  <c:v>858.0</c:v>
                </c:pt>
                <c:pt idx="151">
                  <c:v>863.0</c:v>
                </c:pt>
                <c:pt idx="152">
                  <c:v>869.0</c:v>
                </c:pt>
                <c:pt idx="153">
                  <c:v>874.0</c:v>
                </c:pt>
                <c:pt idx="154">
                  <c:v>878.0</c:v>
                </c:pt>
                <c:pt idx="155">
                  <c:v>880.0</c:v>
                </c:pt>
                <c:pt idx="156">
                  <c:v>882.0</c:v>
                </c:pt>
                <c:pt idx="157">
                  <c:v>883.0</c:v>
                </c:pt>
                <c:pt idx="158">
                  <c:v>884.0</c:v>
                </c:pt>
                <c:pt idx="159">
                  <c:v>889.0</c:v>
                </c:pt>
                <c:pt idx="160">
                  <c:v>893.0</c:v>
                </c:pt>
                <c:pt idx="161">
                  <c:v>896.0</c:v>
                </c:pt>
                <c:pt idx="162">
                  <c:v>904.0</c:v>
                </c:pt>
                <c:pt idx="163">
                  <c:v>908.0</c:v>
                </c:pt>
                <c:pt idx="164">
                  <c:v>912.0</c:v>
                </c:pt>
                <c:pt idx="165">
                  <c:v>916.0</c:v>
                </c:pt>
                <c:pt idx="166">
                  <c:v>919.0</c:v>
                </c:pt>
                <c:pt idx="167">
                  <c:v>921.0</c:v>
                </c:pt>
                <c:pt idx="168">
                  <c:v>923.0</c:v>
                </c:pt>
                <c:pt idx="169">
                  <c:v>924.0</c:v>
                </c:pt>
                <c:pt idx="170">
                  <c:v>927.0</c:v>
                </c:pt>
                <c:pt idx="171">
                  <c:v>928.0</c:v>
                </c:pt>
                <c:pt idx="172">
                  <c:v>930.0</c:v>
                </c:pt>
                <c:pt idx="173">
                  <c:v>935.0</c:v>
                </c:pt>
                <c:pt idx="174">
                  <c:v>937.0</c:v>
                </c:pt>
                <c:pt idx="175">
                  <c:v>941.0</c:v>
                </c:pt>
                <c:pt idx="176">
                  <c:v>947.0</c:v>
                </c:pt>
                <c:pt idx="177">
                  <c:v>949.0</c:v>
                </c:pt>
                <c:pt idx="178">
                  <c:v>952.0</c:v>
                </c:pt>
                <c:pt idx="179">
                  <c:v>955.0</c:v>
                </c:pt>
                <c:pt idx="180">
                  <c:v>960.0</c:v>
                </c:pt>
                <c:pt idx="181">
                  <c:v>968.0</c:v>
                </c:pt>
                <c:pt idx="182">
                  <c:v>970.0</c:v>
                </c:pt>
                <c:pt idx="183">
                  <c:v>974.0</c:v>
                </c:pt>
                <c:pt idx="184">
                  <c:v>981.0</c:v>
                </c:pt>
                <c:pt idx="185">
                  <c:v>983.0</c:v>
                </c:pt>
                <c:pt idx="186">
                  <c:v>986.0</c:v>
                </c:pt>
                <c:pt idx="187">
                  <c:v>988.0</c:v>
                </c:pt>
                <c:pt idx="188">
                  <c:v>992.0</c:v>
                </c:pt>
                <c:pt idx="189">
                  <c:v>995.0</c:v>
                </c:pt>
                <c:pt idx="190">
                  <c:v>1000.0</c:v>
                </c:pt>
                <c:pt idx="191">
                  <c:v>1001.0</c:v>
                </c:pt>
                <c:pt idx="192">
                  <c:v>1004.0</c:v>
                </c:pt>
                <c:pt idx="193">
                  <c:v>1011.0</c:v>
                </c:pt>
                <c:pt idx="194">
                  <c:v>1016.0</c:v>
                </c:pt>
                <c:pt idx="195">
                  <c:v>1017.0</c:v>
                </c:pt>
                <c:pt idx="196">
                  <c:v>1025.0</c:v>
                </c:pt>
                <c:pt idx="197">
                  <c:v>1027.0</c:v>
                </c:pt>
                <c:pt idx="198">
                  <c:v>1032.0</c:v>
                </c:pt>
                <c:pt idx="199">
                  <c:v>1033.0</c:v>
                </c:pt>
                <c:pt idx="200">
                  <c:v>1037.0</c:v>
                </c:pt>
                <c:pt idx="201">
                  <c:v>1038.0</c:v>
                </c:pt>
                <c:pt idx="202">
                  <c:v>1047.0</c:v>
                </c:pt>
                <c:pt idx="203">
                  <c:v>1052.0</c:v>
                </c:pt>
                <c:pt idx="204">
                  <c:v>1060.0</c:v>
                </c:pt>
                <c:pt idx="205">
                  <c:v>1064.0</c:v>
                </c:pt>
                <c:pt idx="206">
                  <c:v>1068.0</c:v>
                </c:pt>
                <c:pt idx="207">
                  <c:v>1070.0</c:v>
                </c:pt>
                <c:pt idx="208">
                  <c:v>1074.0</c:v>
                </c:pt>
                <c:pt idx="209">
                  <c:v>1078.0</c:v>
                </c:pt>
                <c:pt idx="210">
                  <c:v>1084.0</c:v>
                </c:pt>
                <c:pt idx="211">
                  <c:v>1090.0</c:v>
                </c:pt>
                <c:pt idx="212">
                  <c:v>1096.0</c:v>
                </c:pt>
                <c:pt idx="213">
                  <c:v>1101.0</c:v>
                </c:pt>
                <c:pt idx="214">
                  <c:v>1109.0</c:v>
                </c:pt>
                <c:pt idx="215">
                  <c:v>1110.0</c:v>
                </c:pt>
                <c:pt idx="216">
                  <c:v>1118.0</c:v>
                </c:pt>
                <c:pt idx="217">
                  <c:v>1122.0</c:v>
                </c:pt>
                <c:pt idx="218">
                  <c:v>1125.0</c:v>
                </c:pt>
                <c:pt idx="219">
                  <c:v>1128.0</c:v>
                </c:pt>
                <c:pt idx="220">
                  <c:v>1135.0</c:v>
                </c:pt>
                <c:pt idx="221">
                  <c:v>1142.0</c:v>
                </c:pt>
                <c:pt idx="222">
                  <c:v>1150.0</c:v>
                </c:pt>
                <c:pt idx="223">
                  <c:v>1162.0</c:v>
                </c:pt>
                <c:pt idx="224">
                  <c:v>1168.0</c:v>
                </c:pt>
                <c:pt idx="225">
                  <c:v>1177.0</c:v>
                </c:pt>
                <c:pt idx="226">
                  <c:v>1183.0</c:v>
                </c:pt>
                <c:pt idx="227">
                  <c:v>1189.0</c:v>
                </c:pt>
                <c:pt idx="228">
                  <c:v>1198.0</c:v>
                </c:pt>
                <c:pt idx="229">
                  <c:v>1209.0</c:v>
                </c:pt>
                <c:pt idx="230">
                  <c:v>1220.0</c:v>
                </c:pt>
                <c:pt idx="231">
                  <c:v>1227.0</c:v>
                </c:pt>
                <c:pt idx="232">
                  <c:v>1233.0</c:v>
                </c:pt>
                <c:pt idx="233">
                  <c:v>1241.0</c:v>
                </c:pt>
                <c:pt idx="234">
                  <c:v>1251.0</c:v>
                </c:pt>
                <c:pt idx="235">
                  <c:v>1266.0</c:v>
                </c:pt>
                <c:pt idx="236">
                  <c:v>1275.0</c:v>
                </c:pt>
                <c:pt idx="237">
                  <c:v>1284.0</c:v>
                </c:pt>
                <c:pt idx="238">
                  <c:v>1289.0</c:v>
                </c:pt>
                <c:pt idx="239">
                  <c:v>1294.0</c:v>
                </c:pt>
                <c:pt idx="240">
                  <c:v>1305.0</c:v>
                </c:pt>
                <c:pt idx="241">
                  <c:v>1313.0</c:v>
                </c:pt>
                <c:pt idx="242">
                  <c:v>1315.0</c:v>
                </c:pt>
                <c:pt idx="243">
                  <c:v>1340.0</c:v>
                </c:pt>
                <c:pt idx="244">
                  <c:v>1355.0</c:v>
                </c:pt>
                <c:pt idx="245">
                  <c:v>1366.0</c:v>
                </c:pt>
                <c:pt idx="246">
                  <c:v>1381.0</c:v>
                </c:pt>
                <c:pt idx="247">
                  <c:v>1393.0</c:v>
                </c:pt>
                <c:pt idx="248">
                  <c:v>1406.0</c:v>
                </c:pt>
                <c:pt idx="249">
                  <c:v>1421.0</c:v>
                </c:pt>
                <c:pt idx="250">
                  <c:v>1434.0</c:v>
                </c:pt>
                <c:pt idx="251">
                  <c:v>1455.0</c:v>
                </c:pt>
                <c:pt idx="252">
                  <c:v>1471.0</c:v>
                </c:pt>
                <c:pt idx="253">
                  <c:v>1474.0</c:v>
                </c:pt>
                <c:pt idx="254">
                  <c:v>1490.0</c:v>
                </c:pt>
                <c:pt idx="255">
                  <c:v>1503.0</c:v>
                </c:pt>
                <c:pt idx="256">
                  <c:v>1510.0</c:v>
                </c:pt>
                <c:pt idx="257">
                  <c:v>1533.0</c:v>
                </c:pt>
                <c:pt idx="258">
                  <c:v>1536.0</c:v>
                </c:pt>
                <c:pt idx="259">
                  <c:v>1557.0</c:v>
                </c:pt>
                <c:pt idx="260">
                  <c:v>1565.0</c:v>
                </c:pt>
                <c:pt idx="261">
                  <c:v>1590.0</c:v>
                </c:pt>
                <c:pt idx="262">
                  <c:v>1623.0</c:v>
                </c:pt>
                <c:pt idx="263">
                  <c:v>1635.0</c:v>
                </c:pt>
                <c:pt idx="264">
                  <c:v>1650.0</c:v>
                </c:pt>
                <c:pt idx="265">
                  <c:v>1675.0</c:v>
                </c:pt>
                <c:pt idx="266">
                  <c:v>1680.0</c:v>
                </c:pt>
                <c:pt idx="267">
                  <c:v>1686.0</c:v>
                </c:pt>
                <c:pt idx="268">
                  <c:v>1711.0</c:v>
                </c:pt>
                <c:pt idx="269">
                  <c:v>1723.0</c:v>
                </c:pt>
                <c:pt idx="270">
                  <c:v>1738.0</c:v>
                </c:pt>
                <c:pt idx="271">
                  <c:v>1740.0</c:v>
                </c:pt>
                <c:pt idx="272">
                  <c:v>1766.0</c:v>
                </c:pt>
                <c:pt idx="273">
                  <c:v>1772.0</c:v>
                </c:pt>
                <c:pt idx="274">
                  <c:v>1784.0</c:v>
                </c:pt>
                <c:pt idx="275">
                  <c:v>1793.0</c:v>
                </c:pt>
                <c:pt idx="276">
                  <c:v>1806.0</c:v>
                </c:pt>
                <c:pt idx="277">
                  <c:v>1824.0</c:v>
                </c:pt>
                <c:pt idx="278">
                  <c:v>1838.0</c:v>
                </c:pt>
                <c:pt idx="279">
                  <c:v>1846.0</c:v>
                </c:pt>
                <c:pt idx="280">
                  <c:v>1856.0</c:v>
                </c:pt>
                <c:pt idx="281">
                  <c:v>1874.0</c:v>
                </c:pt>
                <c:pt idx="282">
                  <c:v>1888.0</c:v>
                </c:pt>
                <c:pt idx="283">
                  <c:v>1919.0</c:v>
                </c:pt>
                <c:pt idx="284">
                  <c:v>1959.0</c:v>
                </c:pt>
                <c:pt idx="285">
                  <c:v>1973.0</c:v>
                </c:pt>
                <c:pt idx="286">
                  <c:v>1976.0</c:v>
                </c:pt>
                <c:pt idx="287">
                  <c:v>2018.0</c:v>
                </c:pt>
                <c:pt idx="288">
                  <c:v>2034.0</c:v>
                </c:pt>
                <c:pt idx="289">
                  <c:v>2052.0</c:v>
                </c:pt>
                <c:pt idx="290">
                  <c:v>2064.0</c:v>
                </c:pt>
                <c:pt idx="291">
                  <c:v>2074.0</c:v>
                </c:pt>
                <c:pt idx="292">
                  <c:v>2091.0</c:v>
                </c:pt>
                <c:pt idx="293">
                  <c:v>2099.0</c:v>
                </c:pt>
                <c:pt idx="294">
                  <c:v>2101.0</c:v>
                </c:pt>
                <c:pt idx="295">
                  <c:v>2133.0</c:v>
                </c:pt>
                <c:pt idx="296">
                  <c:v>2146.0</c:v>
                </c:pt>
                <c:pt idx="297">
                  <c:v>2162.0</c:v>
                </c:pt>
                <c:pt idx="298">
                  <c:v>2168.0</c:v>
                </c:pt>
                <c:pt idx="299">
                  <c:v>2205.0</c:v>
                </c:pt>
                <c:pt idx="300">
                  <c:v>2215.0</c:v>
                </c:pt>
                <c:pt idx="301">
                  <c:v>2239.0</c:v>
                </c:pt>
                <c:pt idx="302">
                  <c:v>2261.0</c:v>
                </c:pt>
                <c:pt idx="303">
                  <c:v>2277.0</c:v>
                </c:pt>
                <c:pt idx="304">
                  <c:v>2287.0</c:v>
                </c:pt>
                <c:pt idx="305">
                  <c:v>2302.0</c:v>
                </c:pt>
                <c:pt idx="306">
                  <c:v>2318.0</c:v>
                </c:pt>
                <c:pt idx="307">
                  <c:v>2338.0</c:v>
                </c:pt>
                <c:pt idx="308">
                  <c:v>2350.0</c:v>
                </c:pt>
                <c:pt idx="309">
                  <c:v>2378.0</c:v>
                </c:pt>
                <c:pt idx="310">
                  <c:v>2402.0</c:v>
                </c:pt>
                <c:pt idx="311">
                  <c:v>2427.0</c:v>
                </c:pt>
                <c:pt idx="312">
                  <c:v>2444.0</c:v>
                </c:pt>
                <c:pt idx="313">
                  <c:v>2479.0</c:v>
                </c:pt>
                <c:pt idx="314">
                  <c:v>2503.0</c:v>
                </c:pt>
                <c:pt idx="315">
                  <c:v>2518.0</c:v>
                </c:pt>
                <c:pt idx="316">
                  <c:v>2559.0</c:v>
                </c:pt>
                <c:pt idx="317">
                  <c:v>2565.0</c:v>
                </c:pt>
                <c:pt idx="318">
                  <c:v>2602.0</c:v>
                </c:pt>
                <c:pt idx="319">
                  <c:v>2627.0</c:v>
                </c:pt>
                <c:pt idx="320">
                  <c:v>2643.0</c:v>
                </c:pt>
                <c:pt idx="321">
                  <c:v>2648.0</c:v>
                </c:pt>
                <c:pt idx="322">
                  <c:v>2661.0</c:v>
                </c:pt>
                <c:pt idx="323">
                  <c:v>2680.0</c:v>
                </c:pt>
                <c:pt idx="324">
                  <c:v>2704.0</c:v>
                </c:pt>
                <c:pt idx="325">
                  <c:v>2718.0</c:v>
                </c:pt>
                <c:pt idx="326">
                  <c:v>2733.0</c:v>
                </c:pt>
                <c:pt idx="327">
                  <c:v>2766.0</c:v>
                </c:pt>
                <c:pt idx="328">
                  <c:v>2793.0</c:v>
                </c:pt>
                <c:pt idx="329">
                  <c:v>2804.0</c:v>
                </c:pt>
                <c:pt idx="330">
                  <c:v>2825.0</c:v>
                </c:pt>
                <c:pt idx="331">
                  <c:v>2870.0</c:v>
                </c:pt>
                <c:pt idx="332">
                  <c:v>2904.0</c:v>
                </c:pt>
                <c:pt idx="333">
                  <c:v>2933.0</c:v>
                </c:pt>
                <c:pt idx="334">
                  <c:v>2940.0</c:v>
                </c:pt>
                <c:pt idx="335">
                  <c:v>2972.0</c:v>
                </c:pt>
                <c:pt idx="336">
                  <c:v>2990.0</c:v>
                </c:pt>
                <c:pt idx="337">
                  <c:v>3005.0</c:v>
                </c:pt>
                <c:pt idx="338">
                  <c:v>3020.0</c:v>
                </c:pt>
                <c:pt idx="339">
                  <c:v>3028.0</c:v>
                </c:pt>
                <c:pt idx="340">
                  <c:v>3055.0</c:v>
                </c:pt>
                <c:pt idx="341">
                  <c:v>3061.0</c:v>
                </c:pt>
                <c:pt idx="342">
                  <c:v>3082.0</c:v>
                </c:pt>
                <c:pt idx="343">
                  <c:v>3095.0</c:v>
                </c:pt>
                <c:pt idx="344">
                  <c:v>3111.0</c:v>
                </c:pt>
                <c:pt idx="345">
                  <c:v>3120.0</c:v>
                </c:pt>
                <c:pt idx="346">
                  <c:v>3133.0</c:v>
                </c:pt>
                <c:pt idx="347">
                  <c:v>3153.0</c:v>
                </c:pt>
                <c:pt idx="348">
                  <c:v>3163.0</c:v>
                </c:pt>
                <c:pt idx="349">
                  <c:v>3169.0</c:v>
                </c:pt>
                <c:pt idx="350">
                  <c:v>3188.0</c:v>
                </c:pt>
                <c:pt idx="351">
                  <c:v>3198.0</c:v>
                </c:pt>
                <c:pt idx="352">
                  <c:v>3215.0</c:v>
                </c:pt>
                <c:pt idx="353">
                  <c:v>3226.0</c:v>
                </c:pt>
                <c:pt idx="354">
                  <c:v>3255.0</c:v>
                </c:pt>
                <c:pt idx="355">
                  <c:v>3281.0</c:v>
                </c:pt>
                <c:pt idx="356">
                  <c:v>3295.0</c:v>
                </c:pt>
                <c:pt idx="357">
                  <c:v>3314.0</c:v>
                </c:pt>
                <c:pt idx="358">
                  <c:v>3352.0</c:v>
                </c:pt>
                <c:pt idx="359">
                  <c:v>3379.0</c:v>
                </c:pt>
                <c:pt idx="360">
                  <c:v>3397.0</c:v>
                </c:pt>
                <c:pt idx="361">
                  <c:v>3419.0</c:v>
                </c:pt>
                <c:pt idx="362">
                  <c:v>3444.0</c:v>
                </c:pt>
                <c:pt idx="363">
                  <c:v>3453.0</c:v>
                </c:pt>
                <c:pt idx="364">
                  <c:v>3460.0</c:v>
                </c:pt>
                <c:pt idx="365">
                  <c:v>3489.0</c:v>
                </c:pt>
                <c:pt idx="366">
                  <c:v>3500.0</c:v>
                </c:pt>
                <c:pt idx="367">
                  <c:v>3530.0</c:v>
                </c:pt>
                <c:pt idx="368">
                  <c:v>3545.0</c:v>
                </c:pt>
                <c:pt idx="369">
                  <c:v>3561.0</c:v>
                </c:pt>
                <c:pt idx="370">
                  <c:v>3586.0</c:v>
                </c:pt>
                <c:pt idx="371">
                  <c:v>3595.0</c:v>
                </c:pt>
                <c:pt idx="372">
                  <c:v>3626.0</c:v>
                </c:pt>
                <c:pt idx="373">
                  <c:v>3648.0</c:v>
                </c:pt>
                <c:pt idx="374">
                  <c:v>3678.0</c:v>
                </c:pt>
                <c:pt idx="375">
                  <c:v>3694.0</c:v>
                </c:pt>
                <c:pt idx="376">
                  <c:v>3739.0</c:v>
                </c:pt>
                <c:pt idx="377">
                  <c:v>3759.0</c:v>
                </c:pt>
                <c:pt idx="378">
                  <c:v>3780.0</c:v>
                </c:pt>
                <c:pt idx="379">
                  <c:v>3813.0</c:v>
                </c:pt>
                <c:pt idx="380">
                  <c:v>3848.0</c:v>
                </c:pt>
                <c:pt idx="381">
                  <c:v>3855.0</c:v>
                </c:pt>
                <c:pt idx="382">
                  <c:v>3867.0</c:v>
                </c:pt>
                <c:pt idx="383">
                  <c:v>3884.0</c:v>
                </c:pt>
                <c:pt idx="384">
                  <c:v>3903.0</c:v>
                </c:pt>
                <c:pt idx="385">
                  <c:v>3935.0</c:v>
                </c:pt>
                <c:pt idx="386">
                  <c:v>3957.0</c:v>
                </c:pt>
                <c:pt idx="387">
                  <c:v>3981.0</c:v>
                </c:pt>
                <c:pt idx="388">
                  <c:v>4012.0</c:v>
                </c:pt>
                <c:pt idx="389">
                  <c:v>4031.0</c:v>
                </c:pt>
                <c:pt idx="390">
                  <c:v>4056.0</c:v>
                </c:pt>
                <c:pt idx="391">
                  <c:v>4078.0</c:v>
                </c:pt>
                <c:pt idx="392">
                  <c:v>4115.0</c:v>
                </c:pt>
                <c:pt idx="393">
                  <c:v>4146.0</c:v>
                </c:pt>
                <c:pt idx="394">
                  <c:v>4194.0</c:v>
                </c:pt>
                <c:pt idx="395">
                  <c:v>4247.0</c:v>
                </c:pt>
                <c:pt idx="396">
                  <c:v>4296.0</c:v>
                </c:pt>
                <c:pt idx="397">
                  <c:v>4321.0</c:v>
                </c:pt>
                <c:pt idx="398">
                  <c:v>4363.0</c:v>
                </c:pt>
                <c:pt idx="399">
                  <c:v>4400.0</c:v>
                </c:pt>
                <c:pt idx="400">
                  <c:v>4454.0</c:v>
                </c:pt>
                <c:pt idx="401">
                  <c:v>4483.0</c:v>
                </c:pt>
                <c:pt idx="402">
                  <c:v>4521.0</c:v>
                </c:pt>
                <c:pt idx="403">
                  <c:v>4556.0</c:v>
                </c:pt>
                <c:pt idx="404">
                  <c:v>4597.0</c:v>
                </c:pt>
                <c:pt idx="405">
                  <c:v>4631.0</c:v>
                </c:pt>
                <c:pt idx="406">
                  <c:v>4653.0</c:v>
                </c:pt>
                <c:pt idx="407">
                  <c:v>4675.0</c:v>
                </c:pt>
                <c:pt idx="408">
                  <c:v>4692.0</c:v>
                </c:pt>
                <c:pt idx="409">
                  <c:v>4711.0</c:v>
                </c:pt>
                <c:pt idx="410">
                  <c:v>4742.0</c:v>
                </c:pt>
                <c:pt idx="411">
                  <c:v>4772.0</c:v>
                </c:pt>
                <c:pt idx="412">
                  <c:v>4796.0</c:v>
                </c:pt>
                <c:pt idx="413">
                  <c:v>4839.0</c:v>
                </c:pt>
                <c:pt idx="414">
                  <c:v>4873.0</c:v>
                </c:pt>
                <c:pt idx="415">
                  <c:v>4908.0</c:v>
                </c:pt>
                <c:pt idx="416">
                  <c:v>4934.0</c:v>
                </c:pt>
                <c:pt idx="417">
                  <c:v>4950.0</c:v>
                </c:pt>
                <c:pt idx="418">
                  <c:v>4973.0</c:v>
                </c:pt>
                <c:pt idx="419">
                  <c:v>5007.0</c:v>
                </c:pt>
                <c:pt idx="420">
                  <c:v>5037.0</c:v>
                </c:pt>
                <c:pt idx="421">
                  <c:v>5064.0</c:v>
                </c:pt>
                <c:pt idx="422">
                  <c:v>5083.0</c:v>
                </c:pt>
                <c:pt idx="423">
                  <c:v>5101.0</c:v>
                </c:pt>
                <c:pt idx="424">
                  <c:v>5127.0</c:v>
                </c:pt>
                <c:pt idx="425">
                  <c:v>5149.0</c:v>
                </c:pt>
                <c:pt idx="426">
                  <c:v>5171.0</c:v>
                </c:pt>
                <c:pt idx="427">
                  <c:v>5201.0</c:v>
                </c:pt>
                <c:pt idx="428">
                  <c:v>5240.0</c:v>
                </c:pt>
                <c:pt idx="429">
                  <c:v>5253.0</c:v>
                </c:pt>
                <c:pt idx="430">
                  <c:v>5264.0</c:v>
                </c:pt>
                <c:pt idx="431">
                  <c:v>5275.0</c:v>
                </c:pt>
                <c:pt idx="432">
                  <c:v>5299.0</c:v>
                </c:pt>
                <c:pt idx="433">
                  <c:v>5351.0</c:v>
                </c:pt>
                <c:pt idx="434">
                  <c:v>5380.0</c:v>
                </c:pt>
                <c:pt idx="435">
                  <c:v>5399.0</c:v>
                </c:pt>
                <c:pt idx="436">
                  <c:v>5420.0</c:v>
                </c:pt>
                <c:pt idx="437">
                  <c:v>5439.0</c:v>
                </c:pt>
                <c:pt idx="438">
                  <c:v>5475.0</c:v>
                </c:pt>
                <c:pt idx="439">
                  <c:v>5495.0</c:v>
                </c:pt>
                <c:pt idx="440">
                  <c:v>5524.0</c:v>
                </c:pt>
                <c:pt idx="441">
                  <c:v>5537.0</c:v>
                </c:pt>
                <c:pt idx="442">
                  <c:v>5550.0</c:v>
                </c:pt>
                <c:pt idx="443">
                  <c:v>5583.0</c:v>
                </c:pt>
                <c:pt idx="444">
                  <c:v>5623.0</c:v>
                </c:pt>
                <c:pt idx="445">
                  <c:v>5660.0</c:v>
                </c:pt>
                <c:pt idx="446">
                  <c:v>5693.0</c:v>
                </c:pt>
                <c:pt idx="447">
                  <c:v>5726.0</c:v>
                </c:pt>
                <c:pt idx="448">
                  <c:v>5764.0</c:v>
                </c:pt>
                <c:pt idx="449">
                  <c:v>5780.0</c:v>
                </c:pt>
                <c:pt idx="450">
                  <c:v>5816.0</c:v>
                </c:pt>
                <c:pt idx="451">
                  <c:v>5842.0</c:v>
                </c:pt>
                <c:pt idx="452">
                  <c:v>5888.0</c:v>
                </c:pt>
                <c:pt idx="453">
                  <c:v>5903.0</c:v>
                </c:pt>
                <c:pt idx="454">
                  <c:v>5913.0</c:v>
                </c:pt>
                <c:pt idx="455">
                  <c:v>5936.0</c:v>
                </c:pt>
                <c:pt idx="456">
                  <c:v>5962.0</c:v>
                </c:pt>
                <c:pt idx="457">
                  <c:v>6011.0</c:v>
                </c:pt>
                <c:pt idx="458">
                  <c:v>6060.0</c:v>
                </c:pt>
                <c:pt idx="459">
                  <c:v>6097.0</c:v>
                </c:pt>
                <c:pt idx="460">
                  <c:v>6134.0</c:v>
                </c:pt>
                <c:pt idx="461">
                  <c:v>6169.0</c:v>
                </c:pt>
                <c:pt idx="462">
                  <c:v>6201.0</c:v>
                </c:pt>
                <c:pt idx="463">
                  <c:v>6219.0</c:v>
                </c:pt>
                <c:pt idx="464">
                  <c:v>6242.0</c:v>
                </c:pt>
                <c:pt idx="465">
                  <c:v>6282.0</c:v>
                </c:pt>
                <c:pt idx="466">
                  <c:v>6303.0</c:v>
                </c:pt>
                <c:pt idx="467">
                  <c:v>6317.0</c:v>
                </c:pt>
                <c:pt idx="468">
                  <c:v>6366.0</c:v>
                </c:pt>
                <c:pt idx="469">
                  <c:v>6397.0</c:v>
                </c:pt>
                <c:pt idx="470">
                  <c:v>6434.0</c:v>
                </c:pt>
                <c:pt idx="471">
                  <c:v>6459.0</c:v>
                </c:pt>
                <c:pt idx="472">
                  <c:v>6485.0</c:v>
                </c:pt>
                <c:pt idx="473">
                  <c:v>6520.0</c:v>
                </c:pt>
                <c:pt idx="474">
                  <c:v>6549.0</c:v>
                </c:pt>
                <c:pt idx="475">
                  <c:v>6564.0</c:v>
                </c:pt>
                <c:pt idx="476">
                  <c:v>6588.0</c:v>
                </c:pt>
                <c:pt idx="477">
                  <c:v>6626.0</c:v>
                </c:pt>
                <c:pt idx="478">
                  <c:v>6641.0</c:v>
                </c:pt>
                <c:pt idx="479">
                  <c:v>6679.0</c:v>
                </c:pt>
                <c:pt idx="480">
                  <c:v>6704.0</c:v>
                </c:pt>
                <c:pt idx="481">
                  <c:v>6730.0</c:v>
                </c:pt>
                <c:pt idx="482">
                  <c:v>6765.0</c:v>
                </c:pt>
                <c:pt idx="483">
                  <c:v>6786.0</c:v>
                </c:pt>
                <c:pt idx="484">
                  <c:v>6794.0</c:v>
                </c:pt>
                <c:pt idx="485">
                  <c:v>6814.0</c:v>
                </c:pt>
                <c:pt idx="486">
                  <c:v>6829.0</c:v>
                </c:pt>
                <c:pt idx="487">
                  <c:v>6852.0</c:v>
                </c:pt>
                <c:pt idx="488">
                  <c:v>6869.0</c:v>
                </c:pt>
                <c:pt idx="489">
                  <c:v>6899.0</c:v>
                </c:pt>
                <c:pt idx="490">
                  <c:v>6916.0</c:v>
                </c:pt>
                <c:pt idx="491">
                  <c:v>6940.0</c:v>
                </c:pt>
                <c:pt idx="492">
                  <c:v>6960.0</c:v>
                </c:pt>
                <c:pt idx="493">
                  <c:v>6976.0</c:v>
                </c:pt>
              </c:numCache>
            </c:numRef>
          </c:val>
          <c:smooth val="0"/>
        </c:ser>
        <c:dLbls>
          <c:showLegendKey val="0"/>
          <c:showVal val="0"/>
          <c:showCatName val="0"/>
          <c:showSerName val="0"/>
          <c:showPercent val="0"/>
          <c:showBubbleSize val="0"/>
        </c:dLbls>
        <c:marker val="1"/>
        <c:smooth val="0"/>
        <c:axId val="-2084551144"/>
        <c:axId val="-2084564472"/>
      </c:lineChart>
      <c:dateAx>
        <c:axId val="-2084551144"/>
        <c:scaling>
          <c:orientation val="minMax"/>
          <c:max val="40969.0"/>
          <c:min val="25263.0"/>
        </c:scaling>
        <c:delete val="0"/>
        <c:axPos val="b"/>
        <c:numFmt formatCode="yyyy" sourceLinked="0"/>
        <c:majorTickMark val="out"/>
        <c:minorTickMark val="none"/>
        <c:tickLblPos val="nextTo"/>
        <c:spPr>
          <a:ln w="38100" cap="rnd"/>
          <a:effectLst/>
        </c:spPr>
        <c:txPr>
          <a:bodyPr/>
          <a:lstStyle/>
          <a:p>
            <a:pPr>
              <a:defRPr sz="2400"/>
            </a:pPr>
            <a:endParaRPr lang="en-US"/>
          </a:p>
        </c:txPr>
        <c:crossAx val="-2084564472"/>
        <c:crosses val="autoZero"/>
        <c:auto val="0"/>
        <c:lblOffset val="100"/>
        <c:baseTimeUnit val="months"/>
        <c:majorUnit val="10.0"/>
        <c:majorTimeUnit val="years"/>
      </c:dateAx>
      <c:valAx>
        <c:axId val="-2084564472"/>
        <c:scaling>
          <c:orientation val="minMax"/>
          <c:max val="7000.0"/>
        </c:scaling>
        <c:delete val="0"/>
        <c:axPos val="l"/>
        <c:majorGridlines/>
        <c:numFmt formatCode="#,##0" sourceLinked="0"/>
        <c:majorTickMark val="out"/>
        <c:minorTickMark val="none"/>
        <c:tickLblPos val="nextTo"/>
        <c:spPr>
          <a:ln w="38100"/>
        </c:spPr>
        <c:txPr>
          <a:bodyPr/>
          <a:lstStyle/>
          <a:p>
            <a:pPr>
              <a:defRPr sz="2400"/>
            </a:pPr>
            <a:endParaRPr lang="en-US"/>
          </a:p>
        </c:txPr>
        <c:crossAx val="-2084551144"/>
        <c:crossesAt val="25263.0"/>
        <c:crossBetween val="between"/>
      </c:valAx>
      <c:spPr>
        <a:ln>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Switch Chip</c:v>
                </c:pt>
              </c:strCache>
            </c:strRef>
          </c:tx>
          <c:cat>
            <c:numRef>
              <c:f>Sheet1!$A$2:$A$8</c:f>
              <c:numCache>
                <c:formatCode>General</c:formatCode>
                <c:ptCount val="7"/>
                <c:pt idx="0">
                  <c:v>1990.0</c:v>
                </c:pt>
                <c:pt idx="1">
                  <c:v>1995.0</c:v>
                </c:pt>
                <c:pt idx="2">
                  <c:v>2000.0</c:v>
                </c:pt>
                <c:pt idx="3">
                  <c:v>2005.0</c:v>
                </c:pt>
                <c:pt idx="4">
                  <c:v>2010.0</c:v>
                </c:pt>
                <c:pt idx="5">
                  <c:v>2015.0</c:v>
                </c:pt>
                <c:pt idx="6">
                  <c:v>2020.0</c:v>
                </c:pt>
              </c:numCache>
            </c:numRef>
          </c:cat>
          <c:val>
            <c:numRef>
              <c:f>Sheet1!$B$2:$B$8</c:f>
              <c:numCache>
                <c:formatCode>General</c:formatCode>
                <c:ptCount val="7"/>
                <c:pt idx="0">
                  <c:v>0.4</c:v>
                </c:pt>
                <c:pt idx="1">
                  <c:v>8.0</c:v>
                </c:pt>
                <c:pt idx="2">
                  <c:v>10.0</c:v>
                </c:pt>
                <c:pt idx="3">
                  <c:v>100.0</c:v>
                </c:pt>
                <c:pt idx="4">
                  <c:v>640.0</c:v>
                </c:pt>
                <c:pt idx="5">
                  <c:v>3200.0</c:v>
                </c:pt>
                <c:pt idx="6">
                  <c:v>14000.0</c:v>
                </c:pt>
              </c:numCache>
            </c:numRef>
          </c:val>
          <c:smooth val="0"/>
        </c:ser>
        <c:ser>
          <c:idx val="1"/>
          <c:order val="1"/>
          <c:tx>
            <c:strRef>
              <c:f>Sheet1!$C$1</c:f>
              <c:strCache>
                <c:ptCount val="1"/>
                <c:pt idx="0">
                  <c:v>CPU</c:v>
                </c:pt>
              </c:strCache>
            </c:strRef>
          </c:tx>
          <c:spPr>
            <a:ln>
              <a:noFill/>
            </a:ln>
          </c:spPr>
          <c:marker>
            <c:symbol val="none"/>
          </c:marker>
          <c:cat>
            <c:numRef>
              <c:f>Sheet1!$A$2:$A$8</c:f>
              <c:numCache>
                <c:formatCode>General</c:formatCode>
                <c:ptCount val="7"/>
                <c:pt idx="0">
                  <c:v>1990.0</c:v>
                </c:pt>
                <c:pt idx="1">
                  <c:v>1995.0</c:v>
                </c:pt>
                <c:pt idx="2">
                  <c:v>2000.0</c:v>
                </c:pt>
                <c:pt idx="3">
                  <c:v>2005.0</c:v>
                </c:pt>
                <c:pt idx="4">
                  <c:v>2010.0</c:v>
                </c:pt>
                <c:pt idx="5">
                  <c:v>2015.0</c:v>
                </c:pt>
                <c:pt idx="6">
                  <c:v>2020.0</c:v>
                </c:pt>
              </c:numCache>
            </c:numRef>
          </c:cat>
          <c:val>
            <c:numRef>
              <c:f>Sheet1!$C$2:$C$8</c:f>
              <c:numCache>
                <c:formatCode>General</c:formatCode>
                <c:ptCount val="7"/>
                <c:pt idx="0">
                  <c:v>0.1</c:v>
                </c:pt>
                <c:pt idx="1">
                  <c:v>1.0</c:v>
                </c:pt>
                <c:pt idx="2">
                  <c:v>2.0</c:v>
                </c:pt>
                <c:pt idx="3">
                  <c:v>5.0</c:v>
                </c:pt>
                <c:pt idx="4">
                  <c:v>20.0</c:v>
                </c:pt>
                <c:pt idx="5">
                  <c:v>80.0</c:v>
                </c:pt>
                <c:pt idx="6">
                  <c:v>200.0</c:v>
                </c:pt>
              </c:numCache>
            </c:numRef>
          </c:val>
          <c:smooth val="0"/>
        </c:ser>
        <c:dLbls>
          <c:showLegendKey val="0"/>
          <c:showVal val="0"/>
          <c:showCatName val="0"/>
          <c:showSerName val="0"/>
          <c:showPercent val="0"/>
          <c:showBubbleSize val="0"/>
        </c:dLbls>
        <c:marker val="1"/>
        <c:smooth val="0"/>
        <c:axId val="-2080153992"/>
        <c:axId val="-2081191464"/>
      </c:lineChart>
      <c:catAx>
        <c:axId val="-2080153992"/>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en-US"/>
          </a:p>
        </c:txPr>
        <c:crossAx val="-2081191464"/>
        <c:crossesAt val="0.01"/>
        <c:auto val="1"/>
        <c:lblAlgn val="ctr"/>
        <c:lblOffset val="100"/>
        <c:noMultiLvlLbl val="0"/>
      </c:catAx>
      <c:valAx>
        <c:axId val="-2081191464"/>
        <c:scaling>
          <c:logBase val="10.0"/>
          <c:orientation val="minMax"/>
        </c:scaling>
        <c:delete val="0"/>
        <c:axPos val="l"/>
        <c:majorGridlines/>
        <c:numFmt formatCode="General" sourceLinked="1"/>
        <c:majorTickMark val="out"/>
        <c:minorTickMark val="out"/>
        <c:tickLblPos val="nextTo"/>
        <c:txPr>
          <a:bodyPr/>
          <a:lstStyle/>
          <a:p>
            <a:pPr>
              <a:defRPr baseline="0">
                <a:solidFill>
                  <a:srgbClr val="FFFFFF"/>
                </a:solidFill>
                <a:latin typeface="Arial"/>
              </a:defRPr>
            </a:pPr>
            <a:endParaRPr lang="en-US"/>
          </a:p>
        </c:txPr>
        <c:crossAx val="-2080153992"/>
        <c:crosses val="autoZero"/>
        <c:crossBetween val="between"/>
      </c:valAx>
    </c:plotArea>
    <c:legend>
      <c:legendPos val="r"/>
      <c:layout>
        <c:manualLayout>
          <c:xMode val="edge"/>
          <c:yMode val="edge"/>
          <c:x val="0.802413431873647"/>
          <c:y val="0.219680099019811"/>
          <c:w val="0.196043307086614"/>
          <c:h val="0.156570877844118"/>
        </c:manualLayout>
      </c:layout>
      <c:overlay val="0"/>
      <c:txPr>
        <a:bodyPr/>
        <a:lstStyle/>
        <a:p>
          <a:pPr>
            <a:defRPr>
              <a:solidFill>
                <a:srgbClr val="FFFFFF"/>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Sheet1!$B$1</c:f>
              <c:strCache>
                <c:ptCount val="1"/>
                <c:pt idx="0">
                  <c:v>Switch Chip</c:v>
                </c:pt>
              </c:strCache>
            </c:strRef>
          </c:tx>
          <c:cat>
            <c:numRef>
              <c:f>Sheet1!$A$2:$A$8</c:f>
              <c:numCache>
                <c:formatCode>General</c:formatCode>
                <c:ptCount val="7"/>
                <c:pt idx="0">
                  <c:v>1990.0</c:v>
                </c:pt>
                <c:pt idx="1">
                  <c:v>1995.0</c:v>
                </c:pt>
                <c:pt idx="2">
                  <c:v>2000.0</c:v>
                </c:pt>
                <c:pt idx="3">
                  <c:v>2005.0</c:v>
                </c:pt>
                <c:pt idx="4">
                  <c:v>2010.0</c:v>
                </c:pt>
                <c:pt idx="5">
                  <c:v>2015.0</c:v>
                </c:pt>
                <c:pt idx="6">
                  <c:v>2020.0</c:v>
                </c:pt>
              </c:numCache>
            </c:numRef>
          </c:cat>
          <c:val>
            <c:numRef>
              <c:f>Sheet1!$B$2:$B$8</c:f>
              <c:numCache>
                <c:formatCode>General</c:formatCode>
                <c:ptCount val="7"/>
                <c:pt idx="0">
                  <c:v>0.4</c:v>
                </c:pt>
                <c:pt idx="1">
                  <c:v>8.0</c:v>
                </c:pt>
                <c:pt idx="2">
                  <c:v>10.0</c:v>
                </c:pt>
                <c:pt idx="3">
                  <c:v>100.0</c:v>
                </c:pt>
                <c:pt idx="4">
                  <c:v>640.0</c:v>
                </c:pt>
                <c:pt idx="5">
                  <c:v>3200.0</c:v>
                </c:pt>
                <c:pt idx="6">
                  <c:v>14000.0</c:v>
                </c:pt>
              </c:numCache>
            </c:numRef>
          </c:val>
          <c:smooth val="0"/>
        </c:ser>
        <c:ser>
          <c:idx val="1"/>
          <c:order val="1"/>
          <c:tx>
            <c:strRef>
              <c:f>Sheet1!$C$1</c:f>
              <c:strCache>
                <c:ptCount val="1"/>
                <c:pt idx="0">
                  <c:v>CPU</c:v>
                </c:pt>
              </c:strCache>
            </c:strRef>
          </c:tx>
          <c:cat>
            <c:numRef>
              <c:f>Sheet1!$A$2:$A$8</c:f>
              <c:numCache>
                <c:formatCode>General</c:formatCode>
                <c:ptCount val="7"/>
                <c:pt idx="0">
                  <c:v>1990.0</c:v>
                </c:pt>
                <c:pt idx="1">
                  <c:v>1995.0</c:v>
                </c:pt>
                <c:pt idx="2">
                  <c:v>2000.0</c:v>
                </c:pt>
                <c:pt idx="3">
                  <c:v>2005.0</c:v>
                </c:pt>
                <c:pt idx="4">
                  <c:v>2010.0</c:v>
                </c:pt>
                <c:pt idx="5">
                  <c:v>2015.0</c:v>
                </c:pt>
                <c:pt idx="6">
                  <c:v>2020.0</c:v>
                </c:pt>
              </c:numCache>
            </c:numRef>
          </c:cat>
          <c:val>
            <c:numRef>
              <c:f>Sheet1!$C$2:$C$8</c:f>
              <c:numCache>
                <c:formatCode>General</c:formatCode>
                <c:ptCount val="7"/>
                <c:pt idx="0">
                  <c:v>0.1</c:v>
                </c:pt>
                <c:pt idx="1">
                  <c:v>1.0</c:v>
                </c:pt>
                <c:pt idx="2">
                  <c:v>2.0</c:v>
                </c:pt>
                <c:pt idx="3">
                  <c:v>5.0</c:v>
                </c:pt>
                <c:pt idx="4">
                  <c:v>20.0</c:v>
                </c:pt>
                <c:pt idx="5">
                  <c:v>80.0</c:v>
                </c:pt>
                <c:pt idx="6">
                  <c:v>200.0</c:v>
                </c:pt>
              </c:numCache>
            </c:numRef>
          </c:val>
          <c:smooth val="0"/>
        </c:ser>
        <c:dLbls>
          <c:showLegendKey val="0"/>
          <c:showVal val="0"/>
          <c:showCatName val="0"/>
          <c:showSerName val="0"/>
          <c:showPercent val="0"/>
          <c:showBubbleSize val="0"/>
        </c:dLbls>
        <c:marker val="1"/>
        <c:smooth val="0"/>
        <c:axId val="-2087755912"/>
        <c:axId val="-2087752760"/>
      </c:lineChart>
      <c:catAx>
        <c:axId val="-2087755912"/>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en-US"/>
          </a:p>
        </c:txPr>
        <c:crossAx val="-2087752760"/>
        <c:crossesAt val="0.01"/>
        <c:auto val="1"/>
        <c:lblAlgn val="ctr"/>
        <c:lblOffset val="100"/>
        <c:noMultiLvlLbl val="0"/>
      </c:catAx>
      <c:valAx>
        <c:axId val="-2087752760"/>
        <c:scaling>
          <c:logBase val="10.0"/>
          <c:orientation val="minMax"/>
        </c:scaling>
        <c:delete val="0"/>
        <c:axPos val="l"/>
        <c:majorGridlines/>
        <c:numFmt formatCode="General" sourceLinked="1"/>
        <c:majorTickMark val="out"/>
        <c:minorTickMark val="out"/>
        <c:tickLblPos val="nextTo"/>
        <c:txPr>
          <a:bodyPr/>
          <a:lstStyle/>
          <a:p>
            <a:pPr>
              <a:defRPr baseline="0">
                <a:solidFill>
                  <a:srgbClr val="FFFFFF"/>
                </a:solidFill>
                <a:latin typeface="Arial"/>
              </a:defRPr>
            </a:pPr>
            <a:endParaRPr lang="en-US"/>
          </a:p>
        </c:txPr>
        <c:crossAx val="-2087755912"/>
        <c:crosses val="autoZero"/>
        <c:crossBetween val="between"/>
      </c:valAx>
    </c:plotArea>
    <c:legend>
      <c:legendPos val="r"/>
      <c:layout>
        <c:manualLayout>
          <c:xMode val="edge"/>
          <c:yMode val="edge"/>
          <c:x val="0.802413431873647"/>
          <c:y val="0.219680099019811"/>
          <c:w val="0.196043307086614"/>
          <c:h val="0.156570877844118"/>
        </c:manualLayout>
      </c:layout>
      <c:overlay val="0"/>
      <c:txPr>
        <a:bodyPr/>
        <a:lstStyle/>
        <a:p>
          <a:pPr>
            <a:defRPr>
              <a:solidFill>
                <a:srgbClr val="FFFFFF"/>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F4FFD-8266-A144-83BB-8BEA17BF5A55}" type="datetimeFigureOut">
              <a:rPr lang="en-US" smtClean="0"/>
              <a:t>11/26/14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12121-2346-5346-AE76-6F66789501E7}" type="slidenum">
              <a:rPr lang="en-US" smtClean="0"/>
              <a:t>‹#›</a:t>
            </a:fld>
            <a:endParaRPr lang="en-US"/>
          </a:p>
        </p:txBody>
      </p:sp>
    </p:spTree>
    <p:extLst>
      <p:ext uri="{BB962C8B-B14F-4D97-AF65-F5344CB8AC3E}">
        <p14:creationId xmlns:p14="http://schemas.microsoft.com/office/powerpoint/2010/main" val="2518116412"/>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a:t>
            </a:fld>
            <a:endParaRPr lang="en-US"/>
          </a:p>
        </p:txBody>
      </p:sp>
    </p:spTree>
    <p:extLst>
      <p:ext uri="{BB962C8B-B14F-4D97-AF65-F5344CB8AC3E}">
        <p14:creationId xmlns:p14="http://schemas.microsoft.com/office/powerpoint/2010/main" val="287274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12</a:t>
            </a:fld>
            <a:endParaRPr lang="en-US"/>
          </a:p>
        </p:txBody>
      </p:sp>
    </p:spTree>
    <p:extLst>
      <p:ext uri="{BB962C8B-B14F-4D97-AF65-F5344CB8AC3E}">
        <p14:creationId xmlns:p14="http://schemas.microsoft.com/office/powerpoint/2010/main" val="181293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consequence: Routers bloated, expensive, fragile and insecure…</a:t>
            </a:r>
            <a:r>
              <a:rPr lang="en-US" dirty="0" smtClean="0"/>
              <a:t>.</a:t>
            </a:r>
          </a:p>
          <a:p>
            <a:endParaRPr lang="en-US" dirty="0" smtClean="0"/>
          </a:p>
          <a:p>
            <a:r>
              <a:rPr lang="en-US" dirty="0" smtClean="0"/>
              <a:t>We can argue about the</a:t>
            </a:r>
            <a:r>
              <a:rPr lang="en-US" baseline="0" dirty="0" smtClean="0"/>
              <a:t> details; but it couldn’t be any other way, because the market is making it so. </a:t>
            </a:r>
          </a:p>
          <a:p>
            <a:endParaRPr lang="en-US" baseline="0" dirty="0" smtClean="0"/>
          </a:p>
          <a:p>
            <a:r>
              <a:rPr lang="en-US" baseline="0" dirty="0" smtClean="0"/>
              <a:t>So what to do? </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13</a:t>
            </a:fld>
            <a:endParaRPr lang="en-US"/>
          </a:p>
        </p:txBody>
      </p:sp>
    </p:spTree>
    <p:extLst>
      <p:ext uri="{BB962C8B-B14F-4D97-AF65-F5344CB8AC3E}">
        <p14:creationId xmlns:p14="http://schemas.microsoft.com/office/powerpoint/2010/main" val="224981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14</a:t>
            </a:fld>
            <a:endParaRPr lang="en-US"/>
          </a:p>
        </p:txBody>
      </p:sp>
    </p:spTree>
    <p:extLst>
      <p:ext uri="{BB962C8B-B14F-4D97-AF65-F5344CB8AC3E}">
        <p14:creationId xmlns:p14="http://schemas.microsoft.com/office/powerpoint/2010/main" val="143652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16</a:t>
            </a:fld>
            <a:endParaRPr lang="en-US"/>
          </a:p>
        </p:txBody>
      </p:sp>
    </p:spTree>
    <p:extLst>
      <p:ext uri="{BB962C8B-B14F-4D97-AF65-F5344CB8AC3E}">
        <p14:creationId xmlns:p14="http://schemas.microsoft.com/office/powerpoint/2010/main" val="143652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AE74134-BA4F-2847-A428-2FE353FA0257}" type="slidenum">
              <a:rPr lang="en-US" sz="1200"/>
              <a:pPr eaLnBrk="1" fontAlgn="base" hangingPunct="1">
                <a:spcBef>
                  <a:spcPct val="0"/>
                </a:spcBef>
                <a:spcAft>
                  <a:spcPct val="0"/>
                </a:spcAft>
              </a:pPr>
              <a:t>17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075678E-47B1-9749-8EB5-7E7E7FC8C4F4}"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2.5Billion transistors</a:t>
            </a:r>
            <a:r>
              <a:rPr lang="en-US" baseline="0" dirty="0" smtClean="0"/>
              <a:t> --- 100,000 times bigger.  4GHz --- 10,000 times faster</a:t>
            </a:r>
          </a:p>
          <a:p>
            <a:r>
              <a:rPr lang="en-US" dirty="0" smtClean="0"/>
              <a:t>Taiwan</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25</a:t>
            </a:fld>
            <a:endParaRPr lang="en-US"/>
          </a:p>
        </p:txBody>
      </p:sp>
    </p:spTree>
    <p:extLst>
      <p:ext uri="{BB962C8B-B14F-4D97-AF65-F5344CB8AC3E}">
        <p14:creationId xmlns:p14="http://schemas.microsoft.com/office/powerpoint/2010/main" val="2050075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27</a:t>
            </a:fld>
            <a:endParaRPr lang="en-US"/>
          </a:p>
        </p:txBody>
      </p:sp>
    </p:spTree>
    <p:extLst>
      <p:ext uri="{BB962C8B-B14F-4D97-AF65-F5344CB8AC3E}">
        <p14:creationId xmlns:p14="http://schemas.microsoft.com/office/powerpoint/2010/main" val="193499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2.5Billion transistors</a:t>
            </a:r>
            <a:r>
              <a:rPr lang="en-US" baseline="0" dirty="0" smtClean="0"/>
              <a:t> --- 100,000 times bigger.  4GHz --- 10,000 times faster</a:t>
            </a:r>
          </a:p>
          <a:p>
            <a:r>
              <a:rPr lang="en-US" dirty="0" smtClean="0"/>
              <a:t>Taiwan</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31</a:t>
            </a:fld>
            <a:endParaRPr lang="en-US"/>
          </a:p>
        </p:txBody>
      </p:sp>
    </p:spTree>
    <p:extLst>
      <p:ext uri="{BB962C8B-B14F-4D97-AF65-F5344CB8AC3E}">
        <p14:creationId xmlns:p14="http://schemas.microsoft.com/office/powerpoint/2010/main" val="205007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Recently you will have heard the</a:t>
            </a:r>
            <a:r>
              <a:rPr lang="en-US" baseline="0" dirty="0" smtClean="0"/>
              <a:t> Internet is 20 years old…..</a:t>
            </a:r>
          </a:p>
          <a:p>
            <a:endParaRPr lang="en-US" baseline="0" dirty="0" smtClean="0"/>
          </a:p>
          <a:p>
            <a:r>
              <a:rPr lang="en-US" dirty="0" smtClean="0"/>
              <a:t>When you think of the Internet, you probably think about</a:t>
            </a:r>
            <a:r>
              <a:rPr lang="en-US" baseline="0" dirty="0" smtClean="0"/>
              <a:t> how you use it, such as using Google to search for information, Facebook to stay in touch with friends, and Netflix or YouTube to watch videos. At some level you are probably aware that the data is coming to you from some distant warehouse full of computers &lt;click&gt; in a series of packets &lt;click&gt;. </a:t>
            </a:r>
          </a:p>
          <a:p>
            <a:endParaRPr lang="en-US" baseline="0" dirty="0" smtClean="0"/>
          </a:p>
          <a:p>
            <a:r>
              <a:rPr lang="en-US" baseline="0" dirty="0" smtClean="0"/>
              <a:t>But today I won’t be talking about the applications and services we use on top of the Internet. I’m talking about the Internet itself. The Internet infrastructure, the invisible layer of plumbing that sits underneath the applications we all use.  It is a sign of the success of the Internet that we don’t normally think about how it works – it’s invisible. We don’t normally think how the water flows through the plumbing when we let the plug out of the bath or flush the toilet. Nor should we need to think about how packets flow and are controlled. </a:t>
            </a:r>
          </a:p>
          <a:p>
            <a:endParaRPr lang="en-US" baseline="0" dirty="0" smtClean="0"/>
          </a:p>
          <a:p>
            <a:r>
              <a:rPr lang="en-US" baseline="0" dirty="0" smtClean="0"/>
              <a:t>But if we are to understand how the Internet is changing and maturing, we need to think about how data flows, and the decisions people made about how it works. We call these decisions the architectural principles of the Internet, and I’ll be coming to them shortly. </a:t>
            </a:r>
          </a:p>
          <a:p>
            <a:endParaRPr lang="en-US" baseline="0" dirty="0" smtClean="0"/>
          </a:p>
          <a:p>
            <a:r>
              <a:rPr lang="en-US" baseline="0" dirty="0" smtClean="0"/>
              <a:t>So just for today, we’re  going to make the Internet plumbing a first class citizen….</a:t>
            </a:r>
          </a:p>
        </p:txBody>
      </p:sp>
      <p:sp>
        <p:nvSpPr>
          <p:cNvPr id="4" name="Slide Number Placeholder 3"/>
          <p:cNvSpPr>
            <a:spLocks noGrp="1"/>
          </p:cNvSpPr>
          <p:nvPr>
            <p:ph type="sldNum" sz="quarter" idx="10"/>
          </p:nvPr>
        </p:nvSpPr>
        <p:spPr/>
        <p:txBody>
          <a:bodyPr/>
          <a:lstStyle/>
          <a:p>
            <a:fld id="{0EF12121-2346-5346-AE76-6F66789501E7}" type="slidenum">
              <a:rPr lang="en-US" smtClean="0"/>
              <a:t>2</a:t>
            </a:fld>
            <a:endParaRPr lang="en-US"/>
          </a:p>
        </p:txBody>
      </p:sp>
    </p:spTree>
    <p:extLst>
      <p:ext uri="{BB962C8B-B14F-4D97-AF65-F5344CB8AC3E}">
        <p14:creationId xmlns:p14="http://schemas.microsoft.com/office/powerpoint/2010/main" val="847670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4A564-B5A9-1B48-9539-F4CC86F953AC}" type="slidenum">
              <a:rPr lang="en-US" smtClean="0"/>
              <a:t>32</a:t>
            </a:fld>
            <a:endParaRPr lang="en-US" dirty="0"/>
          </a:p>
        </p:txBody>
      </p:sp>
    </p:spTree>
    <p:extLst>
      <p:ext uri="{BB962C8B-B14F-4D97-AF65-F5344CB8AC3E}">
        <p14:creationId xmlns:p14="http://schemas.microsoft.com/office/powerpoint/2010/main" val="679206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4A564-B5A9-1B48-9539-F4CC86F953AC}" type="slidenum">
              <a:rPr lang="en-US" smtClean="0"/>
              <a:t>35</a:t>
            </a:fld>
            <a:endParaRPr lang="en-US" dirty="0"/>
          </a:p>
        </p:txBody>
      </p:sp>
    </p:spTree>
    <p:extLst>
      <p:ext uri="{BB962C8B-B14F-4D97-AF65-F5344CB8AC3E}">
        <p14:creationId xmlns:p14="http://schemas.microsoft.com/office/powerpoint/2010/main" val="2144659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36</a:t>
            </a:fld>
            <a:endParaRPr lang="en-US"/>
          </a:p>
        </p:txBody>
      </p:sp>
    </p:spTree>
    <p:extLst>
      <p:ext uri="{BB962C8B-B14F-4D97-AF65-F5344CB8AC3E}">
        <p14:creationId xmlns:p14="http://schemas.microsoft.com/office/powerpoint/2010/main" val="2050075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62267A2-9083-854F-A26F-6C67EF300B6E}" type="slidenum">
              <a:rPr lang="en-US" sz="1200">
                <a:solidFill>
                  <a:prstClr val="black"/>
                </a:solidFill>
              </a:rPr>
              <a:pPr eaLnBrk="1" fontAlgn="base" hangingPunct="1">
                <a:spcBef>
                  <a:spcPct val="0"/>
                </a:spcBef>
                <a:spcAft>
                  <a:spcPct val="0"/>
                </a:spcAft>
              </a:pPr>
              <a:t>55</a:t>
            </a:fld>
            <a:endParaRPr lang="en-US" sz="120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F2D2D15-BBE7-9C46-B8A9-218CEC641D16}" type="slidenum">
              <a:rPr lang="en-US" sz="1200">
                <a:solidFill>
                  <a:prstClr val="black"/>
                </a:solidFill>
              </a:rPr>
              <a:pPr eaLnBrk="1" fontAlgn="base" hangingPunct="1">
                <a:spcBef>
                  <a:spcPct val="0"/>
                </a:spcBef>
                <a:spcAft>
                  <a:spcPct val="0"/>
                </a:spcAft>
              </a:pPr>
              <a:t>56</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E0DD72E-972B-FE49-9A58-3EED8096EC6E}" type="slidenum">
              <a:rPr lang="en-US" sz="1200">
                <a:solidFill>
                  <a:prstClr val="black"/>
                </a:solidFill>
              </a:rPr>
              <a:pPr eaLnBrk="1" fontAlgn="base" hangingPunct="1">
                <a:spcBef>
                  <a:spcPct val="0"/>
                </a:spcBef>
                <a:spcAft>
                  <a:spcPct val="0"/>
                </a:spcAft>
              </a:pPr>
              <a:t>57</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2D186A1-46FF-6245-B72D-88EC8B322307}" type="slidenum">
              <a:rPr lang="en-US" sz="1200">
                <a:solidFill>
                  <a:prstClr val="black"/>
                </a:solidFill>
              </a:rPr>
              <a:pPr eaLnBrk="1" fontAlgn="base" hangingPunct="1">
                <a:spcBef>
                  <a:spcPct val="0"/>
                </a:spcBef>
                <a:spcAft>
                  <a:spcPct val="0"/>
                </a:spcAft>
              </a:pPr>
              <a:t>58</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may be wondering</a:t>
            </a:r>
            <a:r>
              <a:rPr lang="en-US" baseline="0" dirty="0" smtClean="0"/>
              <a:t> why the Internet designed this way.</a:t>
            </a:r>
          </a:p>
          <a:p>
            <a:endParaRPr lang="en-US" baseline="0" dirty="0" smtClean="0"/>
          </a:p>
          <a:p>
            <a:r>
              <a:rPr lang="en-US" baseline="0" dirty="0" smtClean="0"/>
              <a:t>Why was an Internet so SIMPLE, DUMB and UNRELIABLE so successful?</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3</a:t>
            </a:fld>
            <a:endParaRPr lang="en-US"/>
          </a:p>
        </p:txBody>
      </p:sp>
    </p:spTree>
    <p:extLst>
      <p:ext uri="{BB962C8B-B14F-4D97-AF65-F5344CB8AC3E}">
        <p14:creationId xmlns:p14="http://schemas.microsoft.com/office/powerpoint/2010/main" val="59375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Today it’s pretty widely accepted that the internet was successful precisely BECAUSE it was</a:t>
            </a:r>
            <a:r>
              <a:rPr lang="en-US" baseline="0" dirty="0" smtClean="0"/>
              <a:t> SIMPLE, DUMB and UNRELIABLE!</a:t>
            </a:r>
          </a:p>
          <a:p>
            <a:endParaRPr lang="en-US" baseline="0" dirty="0" smtClean="0"/>
          </a:p>
          <a:p>
            <a:r>
              <a:rPr lang="en-US" baseline="0" dirty="0" smtClean="0"/>
              <a:t>So how can that be?</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4</a:t>
            </a:fld>
            <a:endParaRPr lang="en-US"/>
          </a:p>
        </p:txBody>
      </p:sp>
    </p:spTree>
    <p:extLst>
      <p:ext uri="{BB962C8B-B14F-4D97-AF65-F5344CB8AC3E}">
        <p14:creationId xmlns:p14="http://schemas.microsoft.com/office/powerpoint/2010/main" val="246732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6</a:t>
            </a:fld>
            <a:endParaRPr lang="en-US"/>
          </a:p>
        </p:txBody>
      </p:sp>
    </p:spTree>
    <p:extLst>
      <p:ext uri="{BB962C8B-B14F-4D97-AF65-F5344CB8AC3E}">
        <p14:creationId xmlns:p14="http://schemas.microsoft.com/office/powerpoint/2010/main" val="2453926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defRPr/>
            </a:pPr>
            <a:r>
              <a:rPr lang="en-US" sz="1200" kern="1200" dirty="0" smtClean="0">
                <a:solidFill>
                  <a:schemeClr val="tx1"/>
                </a:solidFill>
                <a:latin typeface="+mn-lt"/>
                <a:ea typeface="+mn-ea"/>
                <a:cs typeface="+mn-cs"/>
              </a:rPr>
              <a:t>: Four nodes </a:t>
            </a:r>
          </a:p>
          <a:p>
            <a:pPr algn="ctr">
              <a:defRPr/>
            </a:pPr>
            <a:r>
              <a:rPr lang="en-US" sz="1200" kern="1200" dirty="0" smtClean="0">
                <a:solidFill>
                  <a:schemeClr val="tx1"/>
                </a:solidFill>
                <a:latin typeface="+mn-lt"/>
                <a:ea typeface="+mn-ea"/>
                <a:cs typeface="+mn-cs"/>
              </a:rPr>
              <a:t>UCLA, SRI, UCSB, Utah.</a:t>
            </a:r>
          </a:p>
          <a:p>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7</a:t>
            </a:fld>
            <a:endParaRPr lang="en-US"/>
          </a:p>
        </p:txBody>
      </p:sp>
    </p:spTree>
    <p:extLst>
      <p:ext uri="{BB962C8B-B14F-4D97-AF65-F5344CB8AC3E}">
        <p14:creationId xmlns:p14="http://schemas.microsoft.com/office/powerpoint/2010/main" val="309333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EFC4F6-BAC9-7B49-8D69-496DDBF401C9}" type="slidenum">
              <a:rPr lang="en-US"/>
              <a:pPr>
                <a:defRPr/>
              </a:pPr>
              <a:t>8</a:t>
            </a:fld>
            <a:endParaRPr lang="en-US"/>
          </a:p>
        </p:txBody>
      </p:sp>
      <p:sp>
        <p:nvSpPr>
          <p:cNvPr id="12288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pPr>
              <a:defRPr/>
            </a:pPr>
            <a:r>
              <a:rPr lang="en-US" dirty="0" smtClean="0"/>
              <a:t>Clearly this is way beyond something a human can do in their head. (Well, me at least – maybe you can).</a:t>
            </a:r>
          </a:p>
          <a:p>
            <a:pPr>
              <a:defRPr/>
            </a:pPr>
            <a:r>
              <a:rPr lang="en-US" dirty="0" smtClean="0"/>
              <a:t>So we need automated algorithms to </a:t>
            </a:r>
            <a:r>
              <a:rPr lang="en-US" dirty="0" err="1" smtClean="0"/>
              <a:t>calaculate</a:t>
            </a:r>
            <a:r>
              <a:rPr lang="en-US" dirty="0" smtClean="0"/>
              <a:t> the route and put the necessary </a:t>
            </a:r>
            <a:r>
              <a:rPr lang="en-US" dirty="0" err="1" smtClean="0"/>
              <a:t>fwding</a:t>
            </a:r>
            <a:r>
              <a:rPr lang="en-US" dirty="0" smtClean="0"/>
              <a:t> entries into the forwarding tables in the routers.</a:t>
            </a:r>
          </a:p>
          <a:p>
            <a:pPr>
              <a:defRPr/>
            </a:pPr>
            <a:r>
              <a:rPr lang="en-US" dirty="0" smtClean="0"/>
              <a:t>To calculate the routes, the routers will exchange information with each other about the current topology. </a:t>
            </a:r>
          </a:p>
          <a:p>
            <a:pPr>
              <a:defRPr/>
            </a:pPr>
            <a:r>
              <a:rPr lang="en-US" dirty="0" smtClean="0"/>
              <a:t>This is the job of what we call the Routing Algorithm or the Routing Protocol. </a:t>
            </a:r>
          </a:p>
          <a:p>
            <a:pPr>
              <a:defRPr/>
            </a:pPr>
            <a:endParaRPr lang="en-US" dirty="0" smtClean="0"/>
          </a:p>
          <a:p>
            <a:pPr>
              <a:defRPr/>
            </a:pPr>
            <a:r>
              <a:rPr lang="en-US" dirty="0" smtClean="0"/>
              <a:t>In some cases, the algorithm to calculate the route is wrapped in with the exchange of the state. In other cases, they are separate. </a:t>
            </a:r>
          </a:p>
          <a:p>
            <a:pPr>
              <a:defRPr/>
            </a:pPr>
            <a:r>
              <a:rPr lang="en-US" dirty="0" smtClean="0"/>
              <a:t>WE will look at both.</a:t>
            </a:r>
          </a:p>
          <a:p>
            <a:pPr>
              <a:defRP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About $100B per year. 70% gross profit margin. Which means for every $100 of goods sold, they</a:t>
            </a:r>
            <a:r>
              <a:rPr lang="en-US" baseline="0" dirty="0" smtClean="0"/>
              <a:t> cost $30 to build. </a:t>
            </a:r>
            <a:r>
              <a:rPr lang="en-US" dirty="0" smtClean="0"/>
              <a:t>Not bad. </a:t>
            </a:r>
          </a:p>
          <a:p>
            <a:endParaRPr lang="en-US" dirty="0" smtClean="0"/>
          </a:p>
          <a:p>
            <a:r>
              <a:rPr lang="en-US" dirty="0" smtClean="0"/>
              <a:t>There </a:t>
            </a:r>
            <a:r>
              <a:rPr lang="en-US" dirty="0" smtClean="0"/>
              <a:t>is a</a:t>
            </a:r>
            <a:r>
              <a:rPr lang="en-US" baseline="0" dirty="0" smtClean="0"/>
              <a:t> business</a:t>
            </a:r>
            <a:r>
              <a:rPr lang="en-US" dirty="0" smtClean="0"/>
              <a:t> paradox here.</a:t>
            </a:r>
            <a:r>
              <a:rPr lang="en-US" baseline="0" dirty="0" smtClean="0"/>
              <a:t> Or rather, the situation is not stable: Simple and Streamlined is at odds with “A great business” &lt;click&gt;</a:t>
            </a:r>
          </a:p>
          <a:p>
            <a:endParaRPr lang="en-US" baseline="0" dirty="0" smtClean="0"/>
          </a:p>
          <a:p>
            <a:r>
              <a:rPr lang="en-US" baseline="0" dirty="0" smtClean="0"/>
              <a:t>There are two ways to break the instability: Either the Internet becomes a simple and streamlined commodity and is not particularly profitable. This would have been the social good.</a:t>
            </a:r>
          </a:p>
          <a:p>
            <a:r>
              <a:rPr lang="en-US" baseline="0" dirty="0" smtClean="0"/>
              <a:t>Or, we break the simple and streamlined to justify keeping the profit margins high, and keeping others out of the business. </a:t>
            </a:r>
            <a:endParaRPr lang="en-US" baseline="0" dirty="0" smtClean="0"/>
          </a:p>
          <a:p>
            <a:endParaRPr lang="en-US" baseline="0" dirty="0" smtClean="0"/>
          </a:p>
          <a:p>
            <a:r>
              <a:rPr lang="en-US" baseline="0" dirty="0" smtClean="0"/>
              <a:t>Which </a:t>
            </a:r>
            <a:r>
              <a:rPr lang="en-US" baseline="0" dirty="0" smtClean="0"/>
              <a:t>would you do if you had a very successful, great business? </a:t>
            </a:r>
            <a:endParaRPr lang="en-US" dirty="0"/>
          </a:p>
        </p:txBody>
      </p:sp>
      <p:sp>
        <p:nvSpPr>
          <p:cNvPr id="4" name="Slide Number Placeholder 3"/>
          <p:cNvSpPr>
            <a:spLocks noGrp="1"/>
          </p:cNvSpPr>
          <p:nvPr>
            <p:ph type="sldNum" sz="quarter" idx="10"/>
          </p:nvPr>
        </p:nvSpPr>
        <p:spPr/>
        <p:txBody>
          <a:bodyPr/>
          <a:lstStyle/>
          <a:p>
            <a:fld id="{0EF12121-2346-5346-AE76-6F66789501E7}" type="slidenum">
              <a:rPr lang="en-US" smtClean="0"/>
              <a:t>10</a:t>
            </a:fld>
            <a:endParaRPr lang="en-US"/>
          </a:p>
        </p:txBody>
      </p:sp>
    </p:spTree>
    <p:extLst>
      <p:ext uri="{BB962C8B-B14F-4D97-AF65-F5344CB8AC3E}">
        <p14:creationId xmlns:p14="http://schemas.microsoft.com/office/powerpoint/2010/main" val="134527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First one published</a:t>
            </a:r>
            <a:r>
              <a:rPr lang="en-US" baseline="0" dirty="0" smtClean="0"/>
              <a:t> April 7, </a:t>
            </a:r>
            <a:r>
              <a:rPr lang="en-US" baseline="0" dirty="0" smtClean="0"/>
              <a:t>1969</a:t>
            </a:r>
          </a:p>
          <a:p>
            <a:endParaRPr lang="en-US" baseline="0" dirty="0" smtClean="0"/>
          </a:p>
          <a:p>
            <a:r>
              <a:rPr lang="en-US" baseline="0" dirty="0" smtClean="0"/>
              <a:t>Many of </a:t>
            </a:r>
            <a:r>
              <a:rPr lang="en-US" baseline="0" dirty="0" smtClean="0"/>
              <a:t>these are written and </a:t>
            </a:r>
            <a:r>
              <a:rPr lang="en-US" baseline="0" dirty="0" smtClean="0"/>
              <a:t>published </a:t>
            </a:r>
            <a:r>
              <a:rPr lang="en-US" baseline="0" dirty="0" smtClean="0"/>
              <a:t>by the router companies </a:t>
            </a:r>
            <a:r>
              <a:rPr lang="en-US" baseline="0" dirty="0" smtClean="0"/>
              <a:t>themselves…..</a:t>
            </a:r>
            <a:endParaRPr lang="en-US" baseline="0" dirty="0" smtClean="0"/>
          </a:p>
        </p:txBody>
      </p:sp>
      <p:sp>
        <p:nvSpPr>
          <p:cNvPr id="4" name="Slide Number Placeholder 3"/>
          <p:cNvSpPr>
            <a:spLocks noGrp="1"/>
          </p:cNvSpPr>
          <p:nvPr>
            <p:ph type="sldNum" sz="quarter" idx="10"/>
          </p:nvPr>
        </p:nvSpPr>
        <p:spPr/>
        <p:txBody>
          <a:bodyPr/>
          <a:lstStyle/>
          <a:p>
            <a:fld id="{0EF12121-2346-5346-AE76-6F66789501E7}" type="slidenum">
              <a:rPr lang="en-US" smtClean="0"/>
              <a:t>11</a:t>
            </a:fld>
            <a:endParaRPr lang="en-US"/>
          </a:p>
        </p:txBody>
      </p:sp>
    </p:spTree>
    <p:extLst>
      <p:ext uri="{BB962C8B-B14F-4D97-AF65-F5344CB8AC3E}">
        <p14:creationId xmlns:p14="http://schemas.microsoft.com/office/powerpoint/2010/main" val="316545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BFCA69-9F74-B64F-A8F6-CCCAD3925096}" type="datetimeFigureOut">
              <a:rPr lang="en-US" smtClean="0"/>
              <a:t>11/26/14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370967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FCA69-9F74-B64F-A8F6-CCCAD3925096}" type="datetimeFigureOut">
              <a:rPr lang="en-US" smtClean="0"/>
              <a:t>11/26/14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162115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FCA69-9F74-B64F-A8F6-CCCAD3925096}" type="datetimeFigureOut">
              <a:rPr lang="en-US" smtClean="0"/>
              <a:t>11/26/14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293914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FDA561F-0BE0-7F43-92E5-B33AE914F97D}"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D558DB3-A42D-344F-BD0B-A670CD22FAE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050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A693D3-50B3-4840-923A-496FC7568CE7}"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241CC93-165F-A443-8F84-119A61B17C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5848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D93FA1-F05E-304E-82ED-58C8BEFB7CA6}"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8187676-9F27-6B41-BBC2-404EFD80BD1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7303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F3C865-9593-9B4C-85E5-A7A87ED7A08E}"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CED3A9C-880F-C14B-BDD1-B1F66AEEB56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2155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C2A366-5DD4-7E45-BB85-82EFDC0FC0A9}"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BAEEAFF-10A9-6943-B412-25A6122988F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483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26C465-FCE2-2345-9BF8-52B0AE13E7A2}"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1AE17B3-711C-E143-B835-21D80218E6B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9453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E1438D-273F-A643-A0D1-87B7C4523985}"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131FF09-0E46-AA40-B14F-0F55253BE1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4265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9C8A3D-EDAE-E040-B3E8-1B321E014020}"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0B53F09-11CB-504F-810C-EB6128429D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08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FCA69-9F74-B64F-A8F6-CCCAD3925096}" type="datetimeFigureOut">
              <a:rPr lang="en-US" smtClean="0"/>
              <a:t>11/26/14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161731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rtlCol="0">
            <a:normAutofit/>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smtClean="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BE72CE-4462-D245-AE7D-0B1831CD4756}"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96B46E6-F954-6A42-AC15-9D54A566776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092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DB3988-3276-7740-B7EA-CFE21EFA86C0}"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EE65E6B-822B-BF46-9147-F20721E4AAA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7795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E5161E-07F9-5449-AA55-53580BD85555}" type="datetimeFigureOut">
              <a:rPr lang="en-US">
                <a:solidFill>
                  <a:prstClr val="black">
                    <a:tint val="75000"/>
                  </a:prstClr>
                </a:solidFill>
                <a:latin typeface="Calibri"/>
              </a:rPr>
              <a:pPr>
                <a:defRPr/>
              </a:pPr>
              <a:t>11/26/14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C6B5ADB-ABB2-C445-98C8-028CBC0640D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0904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000">
                <a:solidFill>
                  <a:schemeClr val="tx1">
                    <a:tint val="75000"/>
                  </a:schemeClr>
                </a:solidFill>
              </a:defRPr>
            </a:lvl1pPr>
            <a:lvl2pPr marL="457177" indent="0">
              <a:buNone/>
              <a:defRPr sz="1900">
                <a:solidFill>
                  <a:schemeClr val="tx1">
                    <a:tint val="75000"/>
                  </a:schemeClr>
                </a:solidFill>
              </a:defRPr>
            </a:lvl2pPr>
            <a:lvl3pPr marL="914354" indent="0">
              <a:buNone/>
              <a:defRPr sz="1600">
                <a:solidFill>
                  <a:schemeClr val="tx1">
                    <a:tint val="75000"/>
                  </a:schemeClr>
                </a:solidFill>
              </a:defRPr>
            </a:lvl3pPr>
            <a:lvl4pPr marL="1371531"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BFCA69-9F74-B64F-A8F6-CCCAD3925096}" type="datetimeFigureOut">
              <a:rPr lang="en-US" smtClean="0"/>
              <a:t>11/26/14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408936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3"/>
            <a:ext cx="6461760" cy="5431156"/>
          </a:xfrm>
        </p:spPr>
        <p:txBody>
          <a:bodyPr/>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3"/>
            <a:ext cx="6461760" cy="5431156"/>
          </a:xfrm>
        </p:spPr>
        <p:txBody>
          <a:bodyPr/>
          <a:lstStyle>
            <a:lvl1pPr>
              <a:defRPr sz="29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BFCA69-9F74-B64F-A8F6-CCCAD3925096}" type="datetimeFigureOut">
              <a:rPr lang="en-US" smtClean="0"/>
              <a:t>11/26/14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1098333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2" y="1842137"/>
            <a:ext cx="6464301" cy="767716"/>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522" y="2609849"/>
            <a:ext cx="6464301" cy="4741546"/>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2" y="1842137"/>
            <a:ext cx="6466840" cy="767716"/>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042" y="2609849"/>
            <a:ext cx="6466840" cy="4741546"/>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BFCA69-9F74-B64F-A8F6-CCCAD3925096}" type="datetimeFigureOut">
              <a:rPr lang="en-US" smtClean="0"/>
              <a:t>11/26/14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163813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BFCA69-9F74-B64F-A8F6-CCCAD3925096}" type="datetimeFigureOut">
              <a:rPr lang="en-US" smtClean="0"/>
              <a:t>11/26/14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16834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BFCA69-9F74-B64F-A8F6-CCCAD3925096}" type="datetimeFigureOut">
              <a:rPr lang="en-US" smtClean="0"/>
              <a:t>11/26/14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249609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1"/>
            <a:ext cx="4813301" cy="139446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20080" y="327663"/>
            <a:ext cx="8178800" cy="7023736"/>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4" y="1722124"/>
            <a:ext cx="4813301" cy="5629276"/>
          </a:xfrm>
        </p:spPr>
        <p:txBody>
          <a:bodyPr/>
          <a:lstStyle>
            <a:lvl1pPr marL="0" indent="0">
              <a:buNone/>
              <a:defRPr sz="1400"/>
            </a:lvl1pPr>
            <a:lvl2pPr marL="457177" indent="0">
              <a:buNone/>
              <a:defRPr sz="1100"/>
            </a:lvl2pPr>
            <a:lvl3pPr marL="914354" indent="0">
              <a:buNone/>
              <a:defRPr sz="1000"/>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BFCA69-9F74-B64F-A8F6-CCCAD3925096}" type="datetimeFigureOut">
              <a:rPr lang="en-US" smtClean="0"/>
              <a:t>11/26/14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8485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p:cNvSpPr>
            <a:spLocks noGrp="1"/>
          </p:cNvSpPr>
          <p:nvPr>
            <p:ph type="body" sz="half" idx="2"/>
          </p:nvPr>
        </p:nvSpPr>
        <p:spPr>
          <a:xfrm>
            <a:off x="2867661" y="6440807"/>
            <a:ext cx="8778240" cy="965836"/>
          </a:xfrm>
        </p:spPr>
        <p:txBody>
          <a:bodyPr/>
          <a:lstStyle>
            <a:lvl1pPr marL="0" indent="0">
              <a:buNone/>
              <a:defRPr sz="1400"/>
            </a:lvl1pPr>
            <a:lvl2pPr marL="457177" indent="0">
              <a:buNone/>
              <a:defRPr sz="1100"/>
            </a:lvl2pPr>
            <a:lvl3pPr marL="914354" indent="0">
              <a:buNone/>
              <a:defRPr sz="1000"/>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BFCA69-9F74-B64F-A8F6-CCCAD3925096}" type="datetimeFigureOut">
              <a:rPr lang="en-US" smtClean="0"/>
              <a:t>11/26/14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74F1C-5325-8241-8797-7ABB8B914D5B}" type="slidenum">
              <a:rPr lang="en-US" smtClean="0"/>
              <a:t>‹#›</a:t>
            </a:fld>
            <a:endParaRPr lang="en-US"/>
          </a:p>
        </p:txBody>
      </p:sp>
    </p:spTree>
    <p:extLst>
      <p:ext uri="{BB962C8B-B14F-4D97-AF65-F5344CB8AC3E}">
        <p14:creationId xmlns:p14="http://schemas.microsoft.com/office/powerpoint/2010/main" val="3931725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3"/>
            <a:ext cx="13167360" cy="5431156"/>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2"/>
            <a:ext cx="3413760" cy="438150"/>
          </a:xfrm>
          <a:prstGeom prst="rect">
            <a:avLst/>
          </a:prstGeom>
        </p:spPr>
        <p:txBody>
          <a:bodyPr vert="horz" lIns="91435" tIns="45718" rIns="91435" bIns="45718" rtlCol="0" anchor="ctr"/>
          <a:lstStyle>
            <a:lvl1pPr algn="l">
              <a:defRPr sz="11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35" tIns="45718" rIns="91435" bIns="45718"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35" tIns="45718" rIns="91435" bIns="45718" rtlCol="0" anchor="ctr"/>
          <a:lstStyle>
            <a:lvl1pPr algn="r">
              <a:defRPr sz="1100">
                <a:solidFill>
                  <a:schemeClr val="tx1">
                    <a:tint val="75000"/>
                  </a:schemeClr>
                </a:solidFill>
              </a:defRPr>
            </a:lvl1pPr>
          </a:lstStyle>
          <a:p>
            <a:endParaRPr lang="en-US" dirty="0"/>
          </a:p>
        </p:txBody>
      </p:sp>
    </p:spTree>
    <p:extLst>
      <p:ext uri="{BB962C8B-B14F-4D97-AF65-F5344CB8AC3E}">
        <p14:creationId xmlns:p14="http://schemas.microsoft.com/office/powerpoint/2010/main" val="8035845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457177" rtl="0" eaLnBrk="1" latinLnBrk="0" hangingPunct="1">
        <a:spcBef>
          <a:spcPct val="20000"/>
        </a:spcBef>
        <a:buFont typeface="Arial"/>
        <a:buChar char="•"/>
        <a:defRPr sz="3100" kern="1200">
          <a:solidFill>
            <a:schemeClr val="tx1"/>
          </a:solidFill>
          <a:latin typeface="+mn-lt"/>
          <a:ea typeface="+mn-ea"/>
          <a:cs typeface="+mn-cs"/>
        </a:defRPr>
      </a:lvl1pPr>
      <a:lvl2pPr marL="742913" indent="-285736" algn="l" defTabSz="457177" rtl="0" eaLnBrk="1" latinLnBrk="0" hangingPunct="1">
        <a:spcBef>
          <a:spcPct val="20000"/>
        </a:spcBef>
        <a:buFont typeface="Arial"/>
        <a:buChar char="–"/>
        <a:defRPr sz="29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7"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900" kern="1200">
          <a:solidFill>
            <a:schemeClr val="tx1"/>
          </a:solidFill>
          <a:latin typeface="+mn-lt"/>
          <a:ea typeface="+mn-ea"/>
          <a:cs typeface="+mn-cs"/>
        </a:defRPr>
      </a:lvl1pPr>
      <a:lvl2pPr marL="457177" algn="l" defTabSz="457177" rtl="0" eaLnBrk="1" latinLnBrk="0" hangingPunct="1">
        <a:defRPr sz="1900" kern="1200">
          <a:solidFill>
            <a:schemeClr val="tx1"/>
          </a:solidFill>
          <a:latin typeface="+mn-lt"/>
          <a:ea typeface="+mn-ea"/>
          <a:cs typeface="+mn-cs"/>
        </a:defRPr>
      </a:lvl2pPr>
      <a:lvl3pPr marL="914354" algn="l" defTabSz="457177" rtl="0" eaLnBrk="1" latinLnBrk="0" hangingPunct="1">
        <a:defRPr sz="1900" kern="1200">
          <a:solidFill>
            <a:schemeClr val="tx1"/>
          </a:solidFill>
          <a:latin typeface="+mn-lt"/>
          <a:ea typeface="+mn-ea"/>
          <a:cs typeface="+mn-cs"/>
        </a:defRPr>
      </a:lvl3pPr>
      <a:lvl4pPr marL="1371531" algn="l" defTabSz="457177" rtl="0" eaLnBrk="1" latinLnBrk="0" hangingPunct="1">
        <a:defRPr sz="1900" kern="1200">
          <a:solidFill>
            <a:schemeClr val="tx1"/>
          </a:solidFill>
          <a:latin typeface="+mn-lt"/>
          <a:ea typeface="+mn-ea"/>
          <a:cs typeface="+mn-cs"/>
        </a:defRPr>
      </a:lvl4pPr>
      <a:lvl5pPr marL="1828709" algn="l" defTabSz="457177" rtl="0" eaLnBrk="1" latinLnBrk="0" hangingPunct="1">
        <a:defRPr sz="1900" kern="1200">
          <a:solidFill>
            <a:schemeClr val="tx1"/>
          </a:solidFill>
          <a:latin typeface="+mn-lt"/>
          <a:ea typeface="+mn-ea"/>
          <a:cs typeface="+mn-cs"/>
        </a:defRPr>
      </a:lvl5pPr>
      <a:lvl6pPr marL="2285886" algn="l" defTabSz="457177" rtl="0" eaLnBrk="1" latinLnBrk="0" hangingPunct="1">
        <a:defRPr sz="1900" kern="1200">
          <a:solidFill>
            <a:schemeClr val="tx1"/>
          </a:solidFill>
          <a:latin typeface="+mn-lt"/>
          <a:ea typeface="+mn-ea"/>
          <a:cs typeface="+mn-cs"/>
        </a:defRPr>
      </a:lvl6pPr>
      <a:lvl7pPr marL="2743063" algn="l" defTabSz="457177" rtl="0" eaLnBrk="1" latinLnBrk="0" hangingPunct="1">
        <a:defRPr sz="1900" kern="1200">
          <a:solidFill>
            <a:schemeClr val="tx1"/>
          </a:solidFill>
          <a:latin typeface="+mn-lt"/>
          <a:ea typeface="+mn-ea"/>
          <a:cs typeface="+mn-cs"/>
        </a:defRPr>
      </a:lvl7pPr>
      <a:lvl8pPr marL="3200240" algn="l" defTabSz="457177" rtl="0" eaLnBrk="1" latinLnBrk="0" hangingPunct="1">
        <a:defRPr sz="1900" kern="1200">
          <a:solidFill>
            <a:schemeClr val="tx1"/>
          </a:solidFill>
          <a:latin typeface="+mn-lt"/>
          <a:ea typeface="+mn-ea"/>
          <a:cs typeface="+mn-cs"/>
        </a:defRPr>
      </a:lvl8pPr>
      <a:lvl9pPr marL="3657417" algn="l" defTabSz="4571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31520" y="329566"/>
            <a:ext cx="1316736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622" tIns="65311" rIns="130622" bIns="65311"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31520" y="1920240"/>
            <a:ext cx="13167360" cy="54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622" tIns="65311" rIns="130622" bIns="653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fontAlgn="auto">
              <a:spcBef>
                <a:spcPts val="0"/>
              </a:spcBef>
              <a:spcAft>
                <a:spcPts val="0"/>
              </a:spcAft>
              <a:defRPr sz="1700">
                <a:solidFill>
                  <a:schemeClr val="tx1">
                    <a:tint val="75000"/>
                  </a:schemeClr>
                </a:solidFill>
                <a:latin typeface="+mn-lt"/>
                <a:ea typeface="+mn-ea"/>
                <a:cs typeface="+mn-cs"/>
              </a:defRPr>
            </a:lvl1pPr>
          </a:lstStyle>
          <a:p>
            <a:pPr defTabSz="653110">
              <a:defRPr/>
            </a:pPr>
            <a:fld id="{61AC1807-B28D-CD4C-A755-7906CBFA2400}" type="datetimeFigureOut">
              <a:rPr lang="en-US">
                <a:solidFill>
                  <a:prstClr val="black">
                    <a:tint val="75000"/>
                  </a:prstClr>
                </a:solidFill>
                <a:latin typeface="Calibri"/>
              </a:rPr>
              <a:pPr defTabSz="653110">
                <a:defRPr/>
              </a:pPr>
              <a:t>11/26/14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fontAlgn="auto">
              <a:spcBef>
                <a:spcPts val="0"/>
              </a:spcBef>
              <a:spcAft>
                <a:spcPts val="0"/>
              </a:spcAft>
              <a:defRPr sz="1700">
                <a:solidFill>
                  <a:schemeClr val="tx1">
                    <a:tint val="75000"/>
                  </a:schemeClr>
                </a:solidFill>
                <a:latin typeface="+mn-lt"/>
                <a:ea typeface="+mn-ea"/>
                <a:cs typeface="+mn-cs"/>
              </a:defRPr>
            </a:lvl1pPr>
          </a:lstStyle>
          <a:p>
            <a:pPr defTabSz="65311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fontAlgn="auto">
              <a:spcBef>
                <a:spcPts val="0"/>
              </a:spcBef>
              <a:spcAft>
                <a:spcPts val="0"/>
              </a:spcAft>
              <a:defRPr sz="1700">
                <a:solidFill>
                  <a:schemeClr val="tx1">
                    <a:tint val="75000"/>
                  </a:schemeClr>
                </a:solidFill>
                <a:latin typeface="+mn-lt"/>
                <a:ea typeface="+mn-ea"/>
                <a:cs typeface="+mn-cs"/>
              </a:defRPr>
            </a:lvl1pPr>
          </a:lstStyle>
          <a:p>
            <a:pPr defTabSz="653110">
              <a:defRPr/>
            </a:pPr>
            <a:fld id="{86F517D1-223B-3645-B2DD-F345266E444D}" type="slidenum">
              <a:rPr lang="en-US">
                <a:solidFill>
                  <a:prstClr val="black">
                    <a:tint val="75000"/>
                  </a:prstClr>
                </a:solidFill>
                <a:latin typeface="Calibri"/>
              </a:rPr>
              <a:pPr defTabSz="653110">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53110"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653110"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653110"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653110"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653110"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653110" algn="ctr" defTabSz="653110"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1306220" algn="ctr" defTabSz="653110"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959331" algn="ctr" defTabSz="653110"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2612441" algn="ctr" defTabSz="653110"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9833" indent="-489833" algn="l" defTabSz="653110"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61304" indent="-408194" algn="l" defTabSz="653110"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32776" indent="-326555" algn="l" defTabSz="653110"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85886" indent="-326555" algn="l" defTabSz="653110" rtl="0" eaLnBrk="0" fontAlgn="base" hangingPunct="0">
        <a:spcBef>
          <a:spcPct val="20000"/>
        </a:spcBef>
        <a:spcAft>
          <a:spcPct val="0"/>
        </a:spcAft>
        <a:buFont typeface="Arial" charset="0"/>
        <a:buChar char="–"/>
        <a:defRPr sz="2900" kern="1200">
          <a:solidFill>
            <a:schemeClr val="tx1"/>
          </a:solidFill>
          <a:latin typeface="+mn-lt"/>
          <a:ea typeface="ＭＳ Ｐゴシック" charset="0"/>
          <a:cs typeface="+mn-cs"/>
        </a:defRPr>
      </a:lvl4pPr>
      <a:lvl5pPr marL="2938996" indent="-326555" algn="l" defTabSz="653110" rtl="0" eaLnBrk="0" fontAlgn="base" hangingPunct="0">
        <a:spcBef>
          <a:spcPct val="20000"/>
        </a:spcBef>
        <a:spcAft>
          <a:spcPct val="0"/>
        </a:spcAft>
        <a:buFont typeface="Arial" charset="0"/>
        <a:buChar char="»"/>
        <a:defRPr sz="2900" kern="1200">
          <a:solidFill>
            <a:schemeClr val="tx1"/>
          </a:solidFill>
          <a:latin typeface="+mn-lt"/>
          <a:ea typeface="ＭＳ Ｐゴシック"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png"/><Relationship Id="rId6" Type="http://schemas.microsoft.com/office/2007/relationships/hdphoto" Target="../media/hdphoto1.wdp"/><Relationship Id="rId7" Type="http://schemas.openxmlformats.org/officeDocument/2006/relationships/image" Target="../media/image14.png"/><Relationship Id="rId8" Type="http://schemas.microsoft.com/office/2007/relationships/hdphoto" Target="../media/hdphoto4.wdp"/><Relationship Id="rId9" Type="http://schemas.openxmlformats.org/officeDocument/2006/relationships/image" Target="../media/image15.png"/><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4.wdp"/><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microsoft.com/office/2007/relationships/hdphoto" Target="../media/hdphoto1.wdp"/><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microsoft.com/office/2007/relationships/hdphoto" Target="../media/hdphoto5.wdp"/><Relationship Id="rId6" Type="http://schemas.openxmlformats.org/officeDocument/2006/relationships/image" Target="../media/image21.png"/><Relationship Id="rId7" Type="http://schemas.microsoft.com/office/2007/relationships/hdphoto" Target="../media/hdphoto6.wdp"/><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5.wdp"/><Relationship Id="rId5" Type="http://schemas.openxmlformats.org/officeDocument/2006/relationships/image" Target="../media/image21.png"/><Relationship Id="rId6"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5.wdp"/><Relationship Id="rId5" Type="http://schemas.openxmlformats.org/officeDocument/2006/relationships/image" Target="../media/image21.png"/><Relationship Id="rId6" Type="http://schemas.microsoft.com/office/2007/relationships/hdphoto" Target="../media/hdphoto6.wdp"/><Relationship Id="rId7" Type="http://schemas.openxmlformats.org/officeDocument/2006/relationships/image" Target="../media/image22.png"/><Relationship Id="rId8" Type="http://schemas.openxmlformats.org/officeDocument/2006/relationships/image" Target="../media/image27.png"/><Relationship Id="rId9" Type="http://schemas.openxmlformats.org/officeDocument/2006/relationships/image" Target="../media/image28.png"/><Relationship Id="rId10"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0.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1" Type="http://schemas.openxmlformats.org/officeDocument/2006/relationships/image" Target="../media/image44.emf"/><Relationship Id="rId12" Type="http://schemas.openxmlformats.org/officeDocument/2006/relationships/image" Target="../media/image45.emf"/><Relationship Id="rId13" Type="http://schemas.openxmlformats.org/officeDocument/2006/relationships/image" Target="../media/image46.emf"/><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png"/><Relationship Id="rId9" Type="http://schemas.openxmlformats.org/officeDocument/2006/relationships/image" Target="../media/image42.emf"/><Relationship Id="rId10" Type="http://schemas.openxmlformats.org/officeDocument/2006/relationships/image" Target="../media/image43.emf"/></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4.png"/><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6.emf"/><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ct val="130000"/>
              </a:lnSpc>
            </a:pPr>
            <a:r>
              <a:rPr lang="en-US" sz="4900" dirty="0"/>
              <a:t>Software Defined Networks </a:t>
            </a:r>
            <a:br>
              <a:rPr lang="en-US" sz="4900" dirty="0"/>
            </a:br>
            <a:r>
              <a:rPr lang="en-US" sz="4900" dirty="0"/>
              <a:t>and the </a:t>
            </a:r>
            <a:br>
              <a:rPr lang="en-US" sz="4900" dirty="0"/>
            </a:br>
            <a:r>
              <a:rPr lang="en-US" sz="4900" dirty="0"/>
              <a:t>Maturing of the Internet</a:t>
            </a:r>
          </a:p>
        </p:txBody>
      </p:sp>
      <p:sp>
        <p:nvSpPr>
          <p:cNvPr id="4" name="Subtitle 3"/>
          <p:cNvSpPr>
            <a:spLocks noGrp="1"/>
          </p:cNvSpPr>
          <p:nvPr>
            <p:ph type="subTitle" idx="1"/>
          </p:nvPr>
        </p:nvSpPr>
        <p:spPr>
          <a:xfrm>
            <a:off x="2194560" y="6126480"/>
            <a:ext cx="10241280" cy="2103120"/>
          </a:xfrm>
        </p:spPr>
        <p:txBody>
          <a:bodyPr/>
          <a:lstStyle/>
          <a:p>
            <a:r>
              <a:rPr lang="en-US" dirty="0" smtClean="0">
                <a:solidFill>
                  <a:schemeClr val="tx1">
                    <a:lumMod val="75000"/>
                  </a:schemeClr>
                </a:solidFill>
              </a:rPr>
              <a:t>Nick McKeown</a:t>
            </a:r>
          </a:p>
          <a:p>
            <a:r>
              <a:rPr lang="en-US" dirty="0" smtClean="0">
                <a:solidFill>
                  <a:schemeClr val="tx1">
                    <a:lumMod val="75000"/>
                  </a:schemeClr>
                </a:solidFill>
              </a:rPr>
              <a:t>Stanford University</a:t>
            </a:r>
            <a:endParaRPr lang="en-US" dirty="0">
              <a:solidFill>
                <a:schemeClr val="tx1">
                  <a:lumMod val="75000"/>
                </a:schemeClr>
              </a:solidFill>
            </a:endParaRPr>
          </a:p>
        </p:txBody>
      </p:sp>
    </p:spTree>
    <p:extLst>
      <p:ext uri="{BB962C8B-B14F-4D97-AF65-F5344CB8AC3E}">
        <p14:creationId xmlns:p14="http://schemas.microsoft.com/office/powerpoint/2010/main" val="383187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was deliberately designed …</a:t>
            </a:r>
          </a:p>
        </p:txBody>
      </p:sp>
      <p:sp>
        <p:nvSpPr>
          <p:cNvPr id="3" name="Content Placeholder 2"/>
          <p:cNvSpPr>
            <a:spLocks noGrp="1"/>
          </p:cNvSpPr>
          <p:nvPr>
            <p:ph idx="1"/>
          </p:nvPr>
        </p:nvSpPr>
        <p:spPr/>
        <p:txBody>
          <a:bodyPr/>
          <a:lstStyle/>
          <a:p>
            <a:pPr marL="0" indent="0">
              <a:buNone/>
            </a:pPr>
            <a:r>
              <a:rPr lang="en-US" dirty="0" smtClean="0"/>
              <a:t>To be simple and streamlined. </a:t>
            </a:r>
          </a:p>
          <a:p>
            <a:pPr marL="0" indent="0">
              <a:buNone/>
            </a:pPr>
            <a:r>
              <a:rPr lang="en-US" dirty="0" smtClean="0"/>
              <a:t>To have decentralized control: Lots of individually controlled pieces. </a:t>
            </a:r>
          </a:p>
          <a:p>
            <a:pPr marL="0" indent="0">
              <a:buNone/>
            </a:pPr>
            <a:endParaRPr lang="en-US" dirty="0" smtClean="0"/>
          </a:p>
          <a:p>
            <a:pPr marL="0" indent="0">
              <a:buNone/>
            </a:pPr>
            <a:r>
              <a:rPr lang="en-US" sz="4000" dirty="0"/>
              <a:t>Which led to …</a:t>
            </a:r>
          </a:p>
          <a:p>
            <a:r>
              <a:rPr lang="en-US" dirty="0" smtClean="0"/>
              <a:t>Explosive organic growth of the Internet.</a:t>
            </a:r>
          </a:p>
          <a:p>
            <a:r>
              <a:rPr lang="en-US" dirty="0" smtClean="0"/>
              <a:t>A great business for companies selling routers.</a:t>
            </a:r>
          </a:p>
        </p:txBody>
      </p:sp>
      <p:sp>
        <p:nvSpPr>
          <p:cNvPr id="4" name="Rectangle 3"/>
          <p:cNvSpPr/>
          <p:nvPr/>
        </p:nvSpPr>
        <p:spPr>
          <a:xfrm>
            <a:off x="1747854" y="1843742"/>
            <a:ext cx="4830746" cy="742374"/>
          </a:xfrm>
          <a:prstGeom prst="rect">
            <a:avLst/>
          </a:prstGeom>
          <a:solidFill>
            <a:schemeClr val="bg1"/>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3600" dirty="0">
                <a:solidFill>
                  <a:srgbClr val="FF0000"/>
                </a:solidFill>
              </a:rPr>
              <a:t>simple and streamlined</a:t>
            </a:r>
          </a:p>
        </p:txBody>
      </p:sp>
      <p:sp>
        <p:nvSpPr>
          <p:cNvPr id="5" name="Rectangle 4"/>
          <p:cNvSpPr/>
          <p:nvPr/>
        </p:nvSpPr>
        <p:spPr>
          <a:xfrm>
            <a:off x="1051228" y="4923049"/>
            <a:ext cx="3635074" cy="742374"/>
          </a:xfrm>
          <a:prstGeom prst="rect">
            <a:avLst/>
          </a:prstGeom>
          <a:solidFill>
            <a:srgbClr val="00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3600" dirty="0">
                <a:solidFill>
                  <a:srgbClr val="FF0000"/>
                </a:solidFill>
              </a:rPr>
              <a:t>A great business</a:t>
            </a:r>
          </a:p>
        </p:txBody>
      </p:sp>
    </p:spTree>
    <p:extLst>
      <p:ext uri="{BB962C8B-B14F-4D97-AF65-F5344CB8AC3E}">
        <p14:creationId xmlns:p14="http://schemas.microsoft.com/office/powerpoint/2010/main" val="2684893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par>
                                <p:cTn id="19" presetID="9" presetClass="emph" presetSubtype="0" nodeType="withEffect">
                                  <p:stCondLst>
                                    <p:cond delay="0"/>
                                  </p:stCondLst>
                                  <p:childTnLst>
                                    <p:set>
                                      <p:cBhvr rctx="PPT">
                                        <p:cTn id="20" dur="indefinite"/>
                                        <p:tgtEl>
                                          <p:spTgt spid="3">
                                            <p:txEl>
                                              <p:pRg st="0" end="0"/>
                                            </p:txEl>
                                          </p:spTgt>
                                        </p:tgtEl>
                                        <p:attrNameLst>
                                          <p:attrName>style.opacity</p:attrName>
                                        </p:attrNameLst>
                                      </p:cBhvr>
                                      <p:to>
                                        <p:strVal val="0.5"/>
                                      </p:to>
                                    </p:set>
                                    <p:animEffect filter="image" prLst="opacity: 0.5">
                                      <p:cBhvr rctx="IE">
                                        <p:cTn id="21" dur="indefinite"/>
                                        <p:tgtEl>
                                          <p:spTgt spid="3">
                                            <p:txEl>
                                              <p:pRg st="0" end="0"/>
                                            </p:txEl>
                                          </p:spTgt>
                                        </p:tgtEl>
                                      </p:cBhvr>
                                    </p:animEffect>
                                  </p:childTnLst>
                                </p:cTn>
                              </p:par>
                              <p:par>
                                <p:cTn id="22" presetID="9" presetClass="emph" presetSubtype="0" nodeType="withEffect">
                                  <p:stCondLst>
                                    <p:cond delay="0"/>
                                  </p:stCondLst>
                                  <p:childTnLst>
                                    <p:set>
                                      <p:cBhvr rctx="PPT">
                                        <p:cTn id="23" dur="indefinite"/>
                                        <p:tgtEl>
                                          <p:spTgt spid="3">
                                            <p:txEl>
                                              <p:pRg st="1" end="1"/>
                                            </p:txEl>
                                          </p:spTgt>
                                        </p:tgtEl>
                                        <p:attrNameLst>
                                          <p:attrName>style.opacity</p:attrName>
                                        </p:attrNameLst>
                                      </p:cBhvr>
                                      <p:to>
                                        <p:strVal val="0.5"/>
                                      </p:to>
                                    </p:set>
                                    <p:animEffect filter="image" prLst="opacity: 0.5">
                                      <p:cBhvr rctx="IE">
                                        <p:cTn id="24" dur="indefinite"/>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par>
                                <p:cTn id="31" presetID="9" presetClass="emph" presetSubtype="0" nodeType="withEffect">
                                  <p:stCondLst>
                                    <p:cond delay="0"/>
                                  </p:stCondLst>
                                  <p:childTnLst>
                                    <p:set>
                                      <p:cBhvr rctx="PPT">
                                        <p:cTn id="32" dur="indefinite"/>
                                        <p:tgtEl>
                                          <p:spTgt spid="3">
                                            <p:txEl>
                                              <p:pRg st="3" end="3"/>
                                            </p:txEl>
                                          </p:spTgt>
                                        </p:tgtEl>
                                        <p:attrNameLst>
                                          <p:attrName>style.opacity</p:attrName>
                                        </p:attrNameLst>
                                      </p:cBhvr>
                                      <p:to>
                                        <p:strVal val="0.5"/>
                                      </p:to>
                                    </p:set>
                                    <p:animEffect filter="image" prLst="opacity: 0.5">
                                      <p:cBhvr rctx="IE">
                                        <p:cTn id="33" dur="indefinite"/>
                                        <p:tgtEl>
                                          <p:spTgt spid="3">
                                            <p:txEl>
                                              <p:pRg st="3" end="3"/>
                                            </p:txEl>
                                          </p:spTgt>
                                        </p:tgtEl>
                                      </p:cBhvr>
                                    </p:animEffect>
                                  </p:childTnLst>
                                </p:cTn>
                              </p:par>
                              <p:par>
                                <p:cTn id="34" presetID="9" presetClass="emph" presetSubtype="0" nodeType="withEffect">
                                  <p:stCondLst>
                                    <p:cond delay="0"/>
                                  </p:stCondLst>
                                  <p:childTnLst>
                                    <p:set>
                                      <p:cBhvr rctx="PPT">
                                        <p:cTn id="35" dur="indefinite"/>
                                        <p:tgtEl>
                                          <p:spTgt spid="3">
                                            <p:txEl>
                                              <p:pRg st="4" end="4"/>
                                            </p:txEl>
                                          </p:spTgt>
                                        </p:tgtEl>
                                        <p:attrNameLst>
                                          <p:attrName>style.opacity</p:attrName>
                                        </p:attrNameLst>
                                      </p:cBhvr>
                                      <p:to>
                                        <p:strVal val="0.5"/>
                                      </p:to>
                                    </p:set>
                                    <p:animEffect filter="image" prLst="opacity: 0.5">
                                      <p:cBhvr rctx="IE">
                                        <p:cTn id="36" dur="indefinite"/>
                                        <p:tgtEl>
                                          <p:spTgt spid="3">
                                            <p:txEl>
                                              <p:pRg st="4" end="4"/>
                                            </p:txEl>
                                          </p:spTgt>
                                        </p:tgtEl>
                                      </p:cBhvr>
                                    </p:animEffect>
                                  </p:childTnLst>
                                </p:cTn>
                              </p:par>
                              <p:par>
                                <p:cTn id="37" presetID="9" presetClass="emph" presetSubtype="0" nodeType="withEffect">
                                  <p:stCondLst>
                                    <p:cond delay="0"/>
                                  </p:stCondLst>
                                  <p:childTnLst>
                                    <p:set>
                                      <p:cBhvr rctx="PPT">
                                        <p:cTn id="38" dur="indefinite"/>
                                        <p:tgtEl>
                                          <p:spTgt spid="3">
                                            <p:txEl>
                                              <p:pRg st="5" end="5"/>
                                            </p:txEl>
                                          </p:spTgt>
                                        </p:tgtEl>
                                        <p:attrNameLst>
                                          <p:attrName>style.opacity</p:attrName>
                                        </p:attrNameLst>
                                      </p:cBhvr>
                                      <p:to>
                                        <p:strVal val="0.5"/>
                                      </p:to>
                                    </p:set>
                                    <p:animEffect filter="image" prLst="opacity: 0.5">
                                      <p:cBhvr rctx="IE">
                                        <p:cTn id="39"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published Internet Standards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454355934"/>
              </p:ext>
            </p:extLst>
          </p:nvPr>
        </p:nvGraphicFramePr>
        <p:xfrm>
          <a:off x="1585693" y="1507505"/>
          <a:ext cx="11129997" cy="65292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24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Stock Price</a:t>
            </a:r>
            <a:endParaRPr lang="en-US" dirty="0"/>
          </a:p>
        </p:txBody>
      </p:sp>
      <p:pic>
        <p:nvPicPr>
          <p:cNvPr id="15" name="Picture 14" descr="Screen Shot 2014-04-29 at 9.0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908" y="2240264"/>
            <a:ext cx="12019902" cy="5254772"/>
          </a:xfrm>
          <a:prstGeom prst="rect">
            <a:avLst/>
          </a:prstGeom>
        </p:spPr>
      </p:pic>
      <p:sp>
        <p:nvSpPr>
          <p:cNvPr id="6" name="Rectangle 5"/>
          <p:cNvSpPr/>
          <p:nvPr/>
        </p:nvSpPr>
        <p:spPr>
          <a:xfrm>
            <a:off x="1422400" y="7194550"/>
            <a:ext cx="11776090" cy="27558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5" name="TextBox 4"/>
          <p:cNvSpPr txBox="1"/>
          <p:nvPr/>
        </p:nvSpPr>
        <p:spPr>
          <a:xfrm>
            <a:off x="1629893" y="6880582"/>
            <a:ext cx="1120609" cy="646327"/>
          </a:xfrm>
          <a:prstGeom prst="rect">
            <a:avLst/>
          </a:prstGeom>
          <a:noFill/>
        </p:spPr>
        <p:txBody>
          <a:bodyPr wrap="none" lIns="91435" tIns="45718" rIns="91435" bIns="45718" rtlCol="0">
            <a:spAutoFit/>
          </a:bodyPr>
          <a:lstStyle/>
          <a:p>
            <a:r>
              <a:rPr lang="en-US" sz="3600" dirty="0">
                <a:solidFill>
                  <a:schemeClr val="bg1"/>
                </a:solidFill>
              </a:rPr>
              <a:t>1991</a:t>
            </a:r>
          </a:p>
        </p:txBody>
      </p:sp>
      <p:sp>
        <p:nvSpPr>
          <p:cNvPr id="8" name="TextBox 7"/>
          <p:cNvSpPr txBox="1"/>
          <p:nvPr/>
        </p:nvSpPr>
        <p:spPr>
          <a:xfrm>
            <a:off x="11858259" y="6836506"/>
            <a:ext cx="1120609" cy="646327"/>
          </a:xfrm>
          <a:prstGeom prst="rect">
            <a:avLst/>
          </a:prstGeom>
          <a:noFill/>
        </p:spPr>
        <p:txBody>
          <a:bodyPr wrap="none" lIns="91435" tIns="45718" rIns="91435" bIns="45718" rtlCol="0">
            <a:spAutoFit/>
          </a:bodyPr>
          <a:lstStyle/>
          <a:p>
            <a:r>
              <a:rPr lang="en-US" sz="3600" dirty="0">
                <a:solidFill>
                  <a:schemeClr val="bg1"/>
                </a:solidFill>
              </a:rPr>
              <a:t>1999</a:t>
            </a:r>
          </a:p>
        </p:txBody>
      </p:sp>
      <p:grpSp>
        <p:nvGrpSpPr>
          <p:cNvPr id="20" name="Group 19"/>
          <p:cNvGrpSpPr/>
          <p:nvPr/>
        </p:nvGrpSpPr>
        <p:grpSpPr>
          <a:xfrm>
            <a:off x="1352908" y="2620190"/>
            <a:ext cx="11845582" cy="4228516"/>
            <a:chOff x="1352907" y="2620189"/>
            <a:chExt cx="11845582" cy="4228516"/>
          </a:xfrm>
        </p:grpSpPr>
        <p:sp>
          <p:nvSpPr>
            <p:cNvPr id="10" name="TextBox 9"/>
            <p:cNvSpPr txBox="1"/>
            <p:nvPr/>
          </p:nvSpPr>
          <p:spPr>
            <a:xfrm>
              <a:off x="6206601" y="3870856"/>
              <a:ext cx="1186793" cy="707886"/>
            </a:xfrm>
            <a:prstGeom prst="rect">
              <a:avLst/>
            </a:prstGeom>
            <a:noFill/>
          </p:spPr>
          <p:txBody>
            <a:bodyPr wrap="none" rtlCol="0">
              <a:spAutoFit/>
            </a:bodyPr>
            <a:lstStyle/>
            <a:p>
              <a:r>
                <a:rPr lang="en-US" sz="4000" dirty="0">
                  <a:solidFill>
                    <a:srgbClr val="C0504D"/>
                  </a:solidFill>
                </a:rPr>
                <a:t>200x</a:t>
              </a:r>
            </a:p>
          </p:txBody>
        </p:sp>
        <p:cxnSp>
          <p:nvCxnSpPr>
            <p:cNvPr id="11" name="Straight Arrow Connector 10"/>
            <p:cNvCxnSpPr/>
            <p:nvPr/>
          </p:nvCxnSpPr>
          <p:spPr>
            <a:xfrm flipV="1">
              <a:off x="1352907" y="2620189"/>
              <a:ext cx="11845582" cy="4228516"/>
            </a:xfrm>
            <a:prstGeom prst="straightConnector1">
              <a:avLst/>
            </a:prstGeom>
            <a:ln w="762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12978879" y="7746050"/>
            <a:ext cx="1707152" cy="384717"/>
          </a:xfrm>
          <a:prstGeom prst="rect">
            <a:avLst/>
          </a:prstGeom>
          <a:noFill/>
        </p:spPr>
        <p:txBody>
          <a:bodyPr wrap="none" lIns="91435" tIns="45718" rIns="91435" bIns="45718" rtlCol="0">
            <a:spAutoFit/>
          </a:bodyPr>
          <a:lstStyle/>
          <a:p>
            <a:r>
              <a:rPr lang="en-US" dirty="0" smtClean="0"/>
              <a:t>Google Finance</a:t>
            </a:r>
            <a:endParaRPr lang="en-US" dirty="0"/>
          </a:p>
        </p:txBody>
      </p:sp>
    </p:spTree>
    <p:extLst>
      <p:ext uri="{BB962C8B-B14F-4D97-AF65-F5344CB8AC3E}">
        <p14:creationId xmlns:p14="http://schemas.microsoft.com/office/powerpoint/2010/main" val="3310667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0194" y="802481"/>
            <a:ext cx="4698518" cy="281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p:cNvGrpSpPr/>
          <p:nvPr/>
        </p:nvGrpSpPr>
        <p:grpSpPr>
          <a:xfrm>
            <a:off x="1484373" y="3232647"/>
            <a:ext cx="11770922" cy="2234514"/>
            <a:chOff x="1440388" y="5124530"/>
            <a:chExt cx="11770921" cy="2234514"/>
          </a:xfrm>
        </p:grpSpPr>
        <p:sp>
          <p:nvSpPr>
            <p:cNvPr id="38" name="Can 37"/>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60" idx="6"/>
              <a:endCxn id="49"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9" name="Can 48"/>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53"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3" name="Can 52"/>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a:stCxn id="55"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Can 54"/>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a:stCxn id="57" idx="2"/>
              <a:endCxn id="53"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sp>
        <p:nvSpPr>
          <p:cNvPr id="2" name="TextBox 1"/>
          <p:cNvSpPr txBox="1"/>
          <p:nvPr/>
        </p:nvSpPr>
        <p:spPr>
          <a:xfrm>
            <a:off x="3136559" y="2518262"/>
            <a:ext cx="3853141" cy="538605"/>
          </a:xfrm>
          <a:prstGeom prst="rect">
            <a:avLst/>
          </a:prstGeom>
          <a:noFill/>
        </p:spPr>
        <p:txBody>
          <a:bodyPr wrap="none" lIns="91435" tIns="45718" rIns="91435" bIns="45718" rtlCol="0">
            <a:spAutoFit/>
          </a:bodyPr>
          <a:lstStyle/>
          <a:p>
            <a:pPr algn="r"/>
            <a:r>
              <a:rPr lang="en-US" sz="2900" dirty="0"/>
              <a:t>50+ million lines of code</a:t>
            </a:r>
          </a:p>
        </p:txBody>
      </p:sp>
      <p:sp>
        <p:nvSpPr>
          <p:cNvPr id="19" name="TextBox 18"/>
          <p:cNvSpPr txBox="1"/>
          <p:nvPr/>
        </p:nvSpPr>
        <p:spPr>
          <a:xfrm>
            <a:off x="3253465" y="3112186"/>
            <a:ext cx="3729296" cy="538605"/>
          </a:xfrm>
          <a:prstGeom prst="rect">
            <a:avLst/>
          </a:prstGeom>
          <a:noFill/>
        </p:spPr>
        <p:txBody>
          <a:bodyPr wrap="none" lIns="91435" tIns="45718" rIns="91435" bIns="45718" rtlCol="0">
            <a:spAutoFit/>
          </a:bodyPr>
          <a:lstStyle/>
          <a:p>
            <a:r>
              <a:rPr lang="en-US" sz="2900" dirty="0"/>
              <a:t>Tens of billions of </a:t>
            </a:r>
            <a:r>
              <a:rPr lang="en-US" sz="2900" dirty="0" smtClean="0"/>
              <a:t>gates</a:t>
            </a:r>
            <a:endParaRPr lang="en-US" sz="2900" dirty="0"/>
          </a:p>
        </p:txBody>
      </p:sp>
      <p:sp>
        <p:nvSpPr>
          <p:cNvPr id="20" name="TextBox 19"/>
          <p:cNvSpPr txBox="1"/>
          <p:nvPr/>
        </p:nvSpPr>
        <p:spPr>
          <a:xfrm>
            <a:off x="878241" y="5692387"/>
            <a:ext cx="12621705" cy="1938988"/>
          </a:xfrm>
          <a:prstGeom prst="rect">
            <a:avLst/>
          </a:prstGeom>
          <a:noFill/>
        </p:spPr>
        <p:txBody>
          <a:bodyPr wrap="none" lIns="91435" tIns="45718" rIns="91435" bIns="45718" rtlCol="0">
            <a:spAutoFit/>
          </a:bodyPr>
          <a:lstStyle/>
          <a:p>
            <a:pPr algn="ctr"/>
            <a:r>
              <a:rPr lang="en-US" sz="4000" dirty="0"/>
              <a:t>Routers are fragile, insecure, bloated and power hungry</a:t>
            </a:r>
          </a:p>
          <a:p>
            <a:pPr algn="ctr"/>
            <a:r>
              <a:rPr lang="en-US" sz="4000" dirty="0"/>
              <a:t>Like the computer mainframes of the 1980s.</a:t>
            </a:r>
          </a:p>
          <a:p>
            <a:pPr algn="ctr"/>
            <a:r>
              <a:rPr lang="en-US" sz="4000" dirty="0"/>
              <a:t>“Great business” triumphed over “simple and streamlined”.</a:t>
            </a:r>
          </a:p>
        </p:txBody>
      </p:sp>
      <p:sp>
        <p:nvSpPr>
          <p:cNvPr id="21" name="Can 20"/>
          <p:cNvSpPr/>
          <p:nvPr/>
        </p:nvSpPr>
        <p:spPr>
          <a:xfrm>
            <a:off x="7021390" y="3187520"/>
            <a:ext cx="1678078" cy="849107"/>
          </a:xfrm>
          <a:prstGeom prst="can">
            <a:avLst>
              <a:gd name="adj" fmla="val 34162"/>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prstTxWarp prst="textChevronInverted">
              <a:avLst>
                <a:gd name="adj" fmla="val 80149"/>
              </a:avLst>
            </a:prstTxWarp>
          </a:bodyPr>
          <a:lstStyle/>
          <a:p>
            <a:pPr algn="ctr"/>
            <a:r>
              <a:rPr lang="en-US" sz="1400" dirty="0">
                <a:solidFill>
                  <a:schemeClr val="tx1"/>
                </a:solidFill>
              </a:rPr>
              <a:t> Hardware </a:t>
            </a:r>
          </a:p>
        </p:txBody>
      </p:sp>
      <p:sp>
        <p:nvSpPr>
          <p:cNvPr id="22" name="Can 21"/>
          <p:cNvSpPr/>
          <p:nvPr/>
        </p:nvSpPr>
        <p:spPr>
          <a:xfrm>
            <a:off x="7021390" y="2512072"/>
            <a:ext cx="1678078" cy="849107"/>
          </a:xfrm>
          <a:prstGeom prst="can">
            <a:avLst>
              <a:gd name="adj" fmla="val 34162"/>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prstTxWarp prst="textChevronInverted">
              <a:avLst>
                <a:gd name="adj" fmla="val 80149"/>
              </a:avLst>
            </a:prstTxWarp>
          </a:bodyPr>
          <a:lstStyle/>
          <a:p>
            <a:pPr algn="ctr"/>
            <a:r>
              <a:rPr lang="en-US" sz="1400" dirty="0">
                <a:solidFill>
                  <a:schemeClr val="tx1"/>
                </a:solidFill>
              </a:rPr>
              <a:t> Software </a:t>
            </a:r>
          </a:p>
        </p:txBody>
      </p:sp>
    </p:spTree>
    <p:extLst>
      <p:ext uri="{BB962C8B-B14F-4D97-AF65-F5344CB8AC3E}">
        <p14:creationId xmlns:p14="http://schemas.microsoft.com/office/powerpoint/2010/main" val="165092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484373" y="3232647"/>
            <a:ext cx="11770922" cy="2234514"/>
            <a:chOff x="1440388" y="5124530"/>
            <a:chExt cx="11770921" cy="2234514"/>
          </a:xfrm>
        </p:grpSpPr>
        <p:sp>
          <p:nvSpPr>
            <p:cNvPr id="45" name="Can 44"/>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57" idx="6"/>
              <a:endCxn id="49" idx="2"/>
            </p:cNvCxnSpPr>
            <p:nvPr/>
          </p:nvCxnSpPr>
          <p:spPr>
            <a:xfrm>
              <a:off x="1971439" y="5890769"/>
              <a:ext cx="1299701" cy="17124"/>
            </a:xfrm>
            <a:prstGeom prst="line">
              <a:avLst/>
            </a:prstGeom>
            <a:ln w="57150"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83923" y="5518350"/>
              <a:ext cx="2561187" cy="308211"/>
            </a:xfrm>
            <a:prstGeom prst="line">
              <a:avLst/>
            </a:prstGeom>
            <a:ln w="57150" cap="rnd"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49" name="Can 48"/>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205617" y="6059619"/>
              <a:ext cx="1867699" cy="1012618"/>
            </a:xfrm>
            <a:prstGeom prst="line">
              <a:avLst/>
            </a:prstGeom>
            <a:ln w="57150" cap="rnd"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217499" y="5518352"/>
              <a:ext cx="2136997" cy="844006"/>
            </a:xfrm>
            <a:prstGeom prst="line">
              <a:avLst/>
            </a:prstGeom>
            <a:ln w="57150" cap="rnd"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52" name="Can 51"/>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4" idx="4"/>
            </p:cNvCxnSpPr>
            <p:nvPr/>
          </p:nvCxnSpPr>
          <p:spPr>
            <a:xfrm flipV="1">
              <a:off x="7145109" y="6501796"/>
              <a:ext cx="2733850" cy="570443"/>
            </a:xfrm>
            <a:prstGeom prst="line">
              <a:avLst/>
            </a:prstGeom>
            <a:ln w="57150" cap="rnd"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54" name="Can 53"/>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6" idx="2"/>
              <a:endCxn id="52" idx="4"/>
            </p:cNvCxnSpPr>
            <p:nvPr/>
          </p:nvCxnSpPr>
          <p:spPr>
            <a:xfrm flipH="1" flipV="1">
              <a:off x="11193533" y="6362359"/>
              <a:ext cx="1488288" cy="7446"/>
            </a:xfrm>
            <a:prstGeom prst="line">
              <a:avLst/>
            </a:prstGeom>
            <a:ln w="57150" cap="rnd"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sp>
        <p:nvSpPr>
          <p:cNvPr id="2" name="Title 1"/>
          <p:cNvSpPr>
            <a:spLocks noGrp="1"/>
          </p:cNvSpPr>
          <p:nvPr>
            <p:ph type="title"/>
          </p:nvPr>
        </p:nvSpPr>
        <p:spPr/>
        <p:txBody>
          <a:bodyPr/>
          <a:lstStyle/>
          <a:p>
            <a:r>
              <a:rPr lang="en-US" dirty="0"/>
              <a:t>C</a:t>
            </a:r>
            <a:r>
              <a:rPr lang="en-US" dirty="0" smtClean="0"/>
              <a:t>omputers became easier to use and more reliable…</a:t>
            </a:r>
            <a:endParaRPr lang="en-US" dirty="0"/>
          </a:p>
        </p:txBody>
      </p:sp>
      <p:sp>
        <p:nvSpPr>
          <p:cNvPr id="9" name="Oval 8"/>
          <p:cNvSpPr/>
          <p:nvPr/>
        </p:nvSpPr>
        <p:spPr>
          <a:xfrm>
            <a:off x="12666334" y="4247599"/>
            <a:ext cx="673515"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grpSp>
        <p:nvGrpSpPr>
          <p:cNvPr id="7" name="Group 6"/>
          <p:cNvGrpSpPr/>
          <p:nvPr/>
        </p:nvGrpSpPr>
        <p:grpSpPr>
          <a:xfrm>
            <a:off x="503616" y="3258440"/>
            <a:ext cx="2380973" cy="1681917"/>
            <a:chOff x="235369" y="4374251"/>
            <a:chExt cx="1488108" cy="1401597"/>
          </a:xfrm>
        </p:grpSpPr>
        <p:pic>
          <p:nvPicPr>
            <p:cNvPr id="3" name="Picture 2"/>
            <p:cNvPicPr>
              <a:picLocks noChangeAspect="1"/>
            </p:cNvPicPr>
            <p:nvPr/>
          </p:nvPicPr>
          <p:blipFill>
            <a:blip r:embed="rId3"/>
            <a:stretch>
              <a:fillRect/>
            </a:stretch>
          </p:blipFill>
          <p:spPr>
            <a:xfrm>
              <a:off x="235369" y="4374251"/>
              <a:ext cx="1488108" cy="1116081"/>
            </a:xfrm>
            <a:prstGeom prst="rect">
              <a:avLst/>
            </a:prstGeom>
          </p:spPr>
        </p:pic>
        <p:sp>
          <p:nvSpPr>
            <p:cNvPr id="6" name="TextBox 5"/>
            <p:cNvSpPr txBox="1"/>
            <p:nvPr/>
          </p:nvSpPr>
          <p:spPr>
            <a:xfrm>
              <a:off x="575337" y="5455247"/>
              <a:ext cx="492122" cy="320601"/>
            </a:xfrm>
            <a:prstGeom prst="rect">
              <a:avLst/>
            </a:prstGeom>
            <a:noFill/>
          </p:spPr>
          <p:txBody>
            <a:bodyPr wrap="none" rtlCol="0">
              <a:spAutoFit/>
            </a:bodyPr>
            <a:lstStyle/>
            <a:p>
              <a:r>
                <a:rPr lang="en-US" dirty="0" smtClean="0"/>
                <a:t>1960s</a:t>
              </a:r>
              <a:endParaRPr lang="en-US" dirty="0"/>
            </a:p>
          </p:txBody>
        </p:sp>
      </p:grpSp>
      <p:grpSp>
        <p:nvGrpSpPr>
          <p:cNvPr id="38" name="Group 37"/>
          <p:cNvGrpSpPr/>
          <p:nvPr/>
        </p:nvGrpSpPr>
        <p:grpSpPr>
          <a:xfrm>
            <a:off x="11837163" y="3727541"/>
            <a:ext cx="2380973" cy="1681917"/>
            <a:chOff x="235369" y="4374251"/>
            <a:chExt cx="1488108" cy="1401597"/>
          </a:xfrm>
        </p:grpSpPr>
        <p:pic>
          <p:nvPicPr>
            <p:cNvPr id="39" name="Picture 38"/>
            <p:cNvPicPr>
              <a:picLocks noChangeAspect="1"/>
            </p:cNvPicPr>
            <p:nvPr/>
          </p:nvPicPr>
          <p:blipFill>
            <a:blip r:embed="rId3"/>
            <a:stretch>
              <a:fillRect/>
            </a:stretch>
          </p:blipFill>
          <p:spPr>
            <a:xfrm>
              <a:off x="235369" y="4374251"/>
              <a:ext cx="1488108" cy="1116081"/>
            </a:xfrm>
            <a:prstGeom prst="rect">
              <a:avLst/>
            </a:prstGeom>
          </p:spPr>
        </p:pic>
        <p:sp>
          <p:nvSpPr>
            <p:cNvPr id="40" name="TextBox 39"/>
            <p:cNvSpPr txBox="1"/>
            <p:nvPr/>
          </p:nvSpPr>
          <p:spPr>
            <a:xfrm>
              <a:off x="575337" y="5455247"/>
              <a:ext cx="492122" cy="320601"/>
            </a:xfrm>
            <a:prstGeom prst="rect">
              <a:avLst/>
            </a:prstGeom>
            <a:noFill/>
          </p:spPr>
          <p:txBody>
            <a:bodyPr wrap="none" rtlCol="0">
              <a:spAutoFit/>
            </a:bodyPr>
            <a:lstStyle/>
            <a:p>
              <a:r>
                <a:rPr lang="en-US" dirty="0" smtClean="0"/>
                <a:t>1960s</a:t>
              </a:r>
              <a:endParaRPr lang="en-US" dirty="0"/>
            </a:p>
          </p:txBody>
        </p:sp>
      </p:grpSp>
      <p:grpSp>
        <p:nvGrpSpPr>
          <p:cNvPr id="10" name="Group 9"/>
          <p:cNvGrpSpPr/>
          <p:nvPr/>
        </p:nvGrpSpPr>
        <p:grpSpPr>
          <a:xfrm>
            <a:off x="656725" y="3214447"/>
            <a:ext cx="2227862" cy="1884017"/>
            <a:chOff x="653158" y="4693288"/>
            <a:chExt cx="1392414" cy="1570014"/>
          </a:xfrm>
        </p:grpSpPr>
        <p:sp>
          <p:nvSpPr>
            <p:cNvPr id="8" name="TextBox 7"/>
            <p:cNvSpPr txBox="1"/>
            <p:nvPr/>
          </p:nvSpPr>
          <p:spPr>
            <a:xfrm>
              <a:off x="934309" y="5942701"/>
              <a:ext cx="492122" cy="320601"/>
            </a:xfrm>
            <a:prstGeom prst="rect">
              <a:avLst/>
            </a:prstGeom>
            <a:noFill/>
          </p:spPr>
          <p:txBody>
            <a:bodyPr wrap="none" rtlCol="0">
              <a:spAutoFit/>
            </a:bodyPr>
            <a:lstStyle/>
            <a:p>
              <a:r>
                <a:rPr lang="en-US" dirty="0" smtClean="0"/>
                <a:t>1980s</a:t>
              </a:r>
              <a:endParaRPr lang="en-US" dirty="0"/>
            </a:p>
          </p:txBody>
        </p:sp>
        <p:pic>
          <p:nvPicPr>
            <p:cNvPr id="30" name="Picture 29"/>
            <p:cNvPicPr>
              <a:picLocks noChangeAspect="1"/>
            </p:cNvPicPr>
            <p:nvPr/>
          </p:nvPicPr>
          <p:blipFill>
            <a:blip r:embed="rId4"/>
            <a:stretch>
              <a:fillRect/>
            </a:stretch>
          </p:blipFill>
          <p:spPr>
            <a:xfrm>
              <a:off x="653158" y="4693288"/>
              <a:ext cx="1392414" cy="1291515"/>
            </a:xfrm>
            <a:prstGeom prst="rect">
              <a:avLst/>
            </a:prstGeom>
          </p:spPr>
        </p:pic>
      </p:grpSp>
      <p:grpSp>
        <p:nvGrpSpPr>
          <p:cNvPr id="41" name="Group 40"/>
          <p:cNvGrpSpPr/>
          <p:nvPr/>
        </p:nvGrpSpPr>
        <p:grpSpPr>
          <a:xfrm>
            <a:off x="11990272" y="3626489"/>
            <a:ext cx="2227862" cy="1884017"/>
            <a:chOff x="653158" y="4693288"/>
            <a:chExt cx="1392414" cy="1570014"/>
          </a:xfrm>
        </p:grpSpPr>
        <p:sp>
          <p:nvSpPr>
            <p:cNvPr id="42" name="TextBox 41"/>
            <p:cNvSpPr txBox="1"/>
            <p:nvPr/>
          </p:nvSpPr>
          <p:spPr>
            <a:xfrm>
              <a:off x="934309" y="5942701"/>
              <a:ext cx="492122" cy="320601"/>
            </a:xfrm>
            <a:prstGeom prst="rect">
              <a:avLst/>
            </a:prstGeom>
            <a:noFill/>
          </p:spPr>
          <p:txBody>
            <a:bodyPr wrap="none" rtlCol="0">
              <a:spAutoFit/>
            </a:bodyPr>
            <a:lstStyle/>
            <a:p>
              <a:r>
                <a:rPr lang="en-US" dirty="0" smtClean="0"/>
                <a:t>1980s</a:t>
              </a:r>
              <a:endParaRPr lang="en-US" dirty="0"/>
            </a:p>
          </p:txBody>
        </p:sp>
        <p:pic>
          <p:nvPicPr>
            <p:cNvPr id="43" name="Picture 42"/>
            <p:cNvPicPr>
              <a:picLocks noChangeAspect="1"/>
            </p:cNvPicPr>
            <p:nvPr/>
          </p:nvPicPr>
          <p:blipFill>
            <a:blip r:embed="rId4"/>
            <a:stretch>
              <a:fillRect/>
            </a:stretch>
          </p:blipFill>
          <p:spPr>
            <a:xfrm>
              <a:off x="653158" y="4693288"/>
              <a:ext cx="1392414" cy="1291515"/>
            </a:xfrm>
            <a:prstGeom prst="rect">
              <a:avLst/>
            </a:prstGeom>
          </p:spPr>
        </p:pic>
      </p:grpSp>
      <p:grpSp>
        <p:nvGrpSpPr>
          <p:cNvPr id="15" name="Group 14"/>
          <p:cNvGrpSpPr/>
          <p:nvPr/>
        </p:nvGrpSpPr>
        <p:grpSpPr>
          <a:xfrm>
            <a:off x="716901" y="3460968"/>
            <a:ext cx="2387510" cy="1390983"/>
            <a:chOff x="395027" y="4127081"/>
            <a:chExt cx="1492194" cy="1159150"/>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6149" b="89968" l="5950" r="95800"/>
                      </a14:imgEffect>
                    </a14:imgLayer>
                  </a14:imgProps>
                </a:ext>
              </a:extLst>
            </a:blip>
            <a:stretch>
              <a:fillRect/>
            </a:stretch>
          </p:blipFill>
          <p:spPr>
            <a:xfrm>
              <a:off x="395027" y="4127081"/>
              <a:ext cx="1492194" cy="922176"/>
            </a:xfrm>
            <a:prstGeom prst="rect">
              <a:avLst/>
            </a:prstGeom>
          </p:spPr>
        </p:pic>
        <p:sp>
          <p:nvSpPr>
            <p:cNvPr id="13" name="TextBox 12"/>
            <p:cNvSpPr txBox="1"/>
            <p:nvPr/>
          </p:nvSpPr>
          <p:spPr>
            <a:xfrm>
              <a:off x="696126" y="4965631"/>
              <a:ext cx="492122" cy="320600"/>
            </a:xfrm>
            <a:prstGeom prst="rect">
              <a:avLst/>
            </a:prstGeom>
            <a:noFill/>
          </p:spPr>
          <p:txBody>
            <a:bodyPr wrap="none" rtlCol="0">
              <a:spAutoFit/>
            </a:bodyPr>
            <a:lstStyle/>
            <a:p>
              <a:r>
                <a:rPr lang="en-US" dirty="0" smtClean="0"/>
                <a:t>2000s</a:t>
              </a:r>
              <a:endParaRPr lang="en-US" dirty="0"/>
            </a:p>
          </p:txBody>
        </p:sp>
      </p:grpSp>
      <p:grpSp>
        <p:nvGrpSpPr>
          <p:cNvPr id="17" name="Group 16"/>
          <p:cNvGrpSpPr/>
          <p:nvPr/>
        </p:nvGrpSpPr>
        <p:grpSpPr>
          <a:xfrm>
            <a:off x="811606" y="3384249"/>
            <a:ext cx="1778382" cy="1630140"/>
            <a:chOff x="581812" y="5412147"/>
            <a:chExt cx="872434" cy="1069303"/>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2167" b="98667" l="10000" r="90000"/>
                      </a14:imgEffect>
                    </a14:imgLayer>
                  </a14:imgProps>
                </a:ext>
              </a:extLst>
            </a:blip>
            <a:stretch>
              <a:fillRect/>
            </a:stretch>
          </p:blipFill>
          <p:spPr>
            <a:xfrm>
              <a:off x="581812" y="5412147"/>
              <a:ext cx="872434" cy="872434"/>
            </a:xfrm>
            <a:prstGeom prst="rect">
              <a:avLst/>
            </a:prstGeom>
          </p:spPr>
        </p:pic>
        <p:sp>
          <p:nvSpPr>
            <p:cNvPr id="35" name="TextBox 34"/>
            <p:cNvSpPr txBox="1"/>
            <p:nvPr/>
          </p:nvSpPr>
          <p:spPr>
            <a:xfrm>
              <a:off x="870880" y="6229089"/>
              <a:ext cx="317075" cy="252361"/>
            </a:xfrm>
            <a:prstGeom prst="rect">
              <a:avLst/>
            </a:prstGeom>
            <a:noFill/>
          </p:spPr>
          <p:txBody>
            <a:bodyPr wrap="none" rtlCol="0">
              <a:spAutoFit/>
            </a:bodyPr>
            <a:lstStyle/>
            <a:p>
              <a:r>
                <a:rPr lang="en-US" dirty="0" smtClean="0"/>
                <a:t>Now</a:t>
              </a:r>
            </a:p>
          </p:txBody>
        </p:sp>
      </p:grpSp>
      <p:grpSp>
        <p:nvGrpSpPr>
          <p:cNvPr id="21" name="Group 20"/>
          <p:cNvGrpSpPr/>
          <p:nvPr/>
        </p:nvGrpSpPr>
        <p:grpSpPr>
          <a:xfrm>
            <a:off x="11718346" y="4105640"/>
            <a:ext cx="2617896" cy="1141601"/>
            <a:chOff x="6602829" y="1952222"/>
            <a:chExt cx="1939273" cy="951334"/>
          </a:xfrm>
        </p:grpSpPr>
        <p:pic>
          <p:nvPicPr>
            <p:cNvPr id="19" name="Picture 18"/>
            <p:cNvPicPr>
              <a:picLocks noChangeAspect="1"/>
            </p:cNvPicPr>
            <p:nvPr/>
          </p:nvPicPr>
          <p:blipFill>
            <a:blip r:embed="rId9"/>
            <a:stretch>
              <a:fillRect/>
            </a:stretch>
          </p:blipFill>
          <p:spPr>
            <a:xfrm>
              <a:off x="6602829" y="1952222"/>
              <a:ext cx="1939273" cy="665817"/>
            </a:xfrm>
            <a:prstGeom prst="rect">
              <a:avLst/>
            </a:prstGeom>
          </p:spPr>
        </p:pic>
        <p:sp>
          <p:nvSpPr>
            <p:cNvPr id="20" name="TextBox 19"/>
            <p:cNvSpPr txBox="1"/>
            <p:nvPr/>
          </p:nvSpPr>
          <p:spPr>
            <a:xfrm>
              <a:off x="7206387" y="2582955"/>
              <a:ext cx="583283" cy="320601"/>
            </a:xfrm>
            <a:prstGeom prst="rect">
              <a:avLst/>
            </a:prstGeom>
            <a:noFill/>
          </p:spPr>
          <p:txBody>
            <a:bodyPr wrap="none" rtlCol="0">
              <a:spAutoFit/>
            </a:bodyPr>
            <a:lstStyle/>
            <a:p>
              <a:r>
                <a:rPr lang="en-US" dirty="0" smtClean="0"/>
                <a:t>2000s</a:t>
              </a:r>
              <a:endParaRPr lang="en-US" dirty="0"/>
            </a:p>
          </p:txBody>
        </p:sp>
      </p:grpSp>
      <p:grpSp>
        <p:nvGrpSpPr>
          <p:cNvPr id="25" name="Group 24"/>
          <p:cNvGrpSpPr/>
          <p:nvPr/>
        </p:nvGrpSpPr>
        <p:grpSpPr>
          <a:xfrm>
            <a:off x="11609818" y="3768566"/>
            <a:ext cx="2726424" cy="1741167"/>
            <a:chOff x="5720990" y="1782256"/>
            <a:chExt cx="1704015" cy="1450974"/>
          </a:xfrm>
        </p:grpSpPr>
        <p:pic>
          <p:nvPicPr>
            <p:cNvPr id="18" name="Picture 17"/>
            <p:cNvPicPr>
              <a:picLocks noChangeAspect="1"/>
            </p:cNvPicPr>
            <p:nvPr/>
          </p:nvPicPr>
          <p:blipFill>
            <a:blip r:embed="rId10"/>
            <a:stretch>
              <a:fillRect/>
            </a:stretch>
          </p:blipFill>
          <p:spPr>
            <a:xfrm>
              <a:off x="5720990" y="1782256"/>
              <a:ext cx="1704015" cy="1135726"/>
            </a:xfrm>
            <a:prstGeom prst="rect">
              <a:avLst/>
            </a:prstGeom>
          </p:spPr>
        </p:pic>
        <p:sp>
          <p:nvSpPr>
            <p:cNvPr id="24" name="TextBox 23"/>
            <p:cNvSpPr txBox="1"/>
            <p:nvPr/>
          </p:nvSpPr>
          <p:spPr>
            <a:xfrm>
              <a:off x="6388737" y="2912629"/>
              <a:ext cx="403957" cy="320601"/>
            </a:xfrm>
            <a:prstGeom prst="rect">
              <a:avLst/>
            </a:prstGeom>
            <a:noFill/>
          </p:spPr>
          <p:txBody>
            <a:bodyPr wrap="none" rtlCol="0">
              <a:spAutoFit/>
            </a:bodyPr>
            <a:lstStyle/>
            <a:p>
              <a:r>
                <a:rPr lang="en-US" dirty="0" smtClean="0"/>
                <a:t>Now</a:t>
              </a:r>
              <a:endParaRPr lang="en-US" dirty="0"/>
            </a:p>
          </p:txBody>
        </p:sp>
      </p:grpSp>
    </p:spTree>
    <p:extLst>
      <p:ext uri="{BB962C8B-B14F-4D97-AF65-F5344CB8AC3E}">
        <p14:creationId xmlns:p14="http://schemas.microsoft.com/office/powerpoint/2010/main" val="24441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dirty="0" smtClean="0">
                <a:latin typeface="Calibri" charset="0"/>
              </a:rPr>
              <a:t>Making Software Work</a:t>
            </a:r>
            <a:endParaRPr lang="en-US" dirty="0">
              <a:latin typeface="Calibri" charset="0"/>
            </a:endParaRPr>
          </a:p>
        </p:txBody>
      </p:sp>
      <p:sp>
        <p:nvSpPr>
          <p:cNvPr id="4" name="Rounded Rectangle 3"/>
          <p:cNvSpPr/>
          <p:nvPr/>
        </p:nvSpPr>
        <p:spPr>
          <a:xfrm>
            <a:off x="759461" y="4531996"/>
            <a:ext cx="2021840" cy="656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615" tIns="65308" rIns="130615" bIns="65308" anchor="ctr"/>
          <a:lstStyle/>
          <a:p>
            <a:pPr algn="ctr">
              <a:defRPr/>
            </a:pPr>
            <a:r>
              <a:rPr lang="en-US" sz="2000" dirty="0"/>
              <a:t>Static Code Analysis</a:t>
            </a:r>
          </a:p>
        </p:txBody>
      </p:sp>
      <p:sp>
        <p:nvSpPr>
          <p:cNvPr id="5" name="Rounded Rectangle 4"/>
          <p:cNvSpPr/>
          <p:nvPr/>
        </p:nvSpPr>
        <p:spPr>
          <a:xfrm>
            <a:off x="3441703" y="4531996"/>
            <a:ext cx="1851659" cy="656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615" tIns="65308" rIns="130615" bIns="65308" anchor="ctr"/>
          <a:lstStyle/>
          <a:p>
            <a:pPr algn="ctr">
              <a:defRPr/>
            </a:pPr>
            <a:r>
              <a:rPr lang="en-US" sz="2000" dirty="0"/>
              <a:t>Invariant </a:t>
            </a:r>
          </a:p>
          <a:p>
            <a:pPr algn="ctr">
              <a:defRPr/>
            </a:pPr>
            <a:r>
              <a:rPr lang="en-US" sz="2000" dirty="0"/>
              <a:t>Checker</a:t>
            </a:r>
          </a:p>
        </p:txBody>
      </p:sp>
      <p:sp>
        <p:nvSpPr>
          <p:cNvPr id="6" name="Rounded Rectangle 5"/>
          <p:cNvSpPr/>
          <p:nvPr/>
        </p:nvSpPr>
        <p:spPr>
          <a:xfrm>
            <a:off x="4622800" y="5785486"/>
            <a:ext cx="2519680" cy="4876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30615" tIns="65308" rIns="130615" bIns="65308" anchor="ctr"/>
          <a:lstStyle/>
          <a:p>
            <a:pPr algn="ctr">
              <a:defRPr/>
            </a:pPr>
            <a:r>
              <a:rPr lang="en-US" sz="2000" dirty="0"/>
              <a:t>Interactive Debugger</a:t>
            </a:r>
          </a:p>
        </p:txBody>
      </p:sp>
      <p:sp>
        <p:nvSpPr>
          <p:cNvPr id="7" name="Rounded Rectangle 6"/>
          <p:cNvSpPr/>
          <p:nvPr/>
        </p:nvSpPr>
        <p:spPr>
          <a:xfrm>
            <a:off x="5877560" y="4531996"/>
            <a:ext cx="1950720" cy="656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130615" tIns="65308" rIns="130615" bIns="65308" anchor="ctr"/>
          <a:lstStyle/>
          <a:p>
            <a:pPr algn="ctr">
              <a:defRPr/>
            </a:pPr>
            <a:r>
              <a:rPr lang="en-US" sz="2000" dirty="0"/>
              <a:t>Model Checking</a:t>
            </a:r>
          </a:p>
        </p:txBody>
      </p:sp>
      <p:sp>
        <p:nvSpPr>
          <p:cNvPr id="10" name="Rounded Rectangle 9"/>
          <p:cNvSpPr/>
          <p:nvPr/>
        </p:nvSpPr>
        <p:spPr>
          <a:xfrm>
            <a:off x="1447800" y="5785486"/>
            <a:ext cx="2519680" cy="4876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30615" tIns="65308" rIns="130615" bIns="65308" anchor="ctr"/>
          <a:lstStyle/>
          <a:p>
            <a:pPr algn="ctr">
              <a:defRPr/>
            </a:pPr>
            <a:r>
              <a:rPr lang="en-US" sz="2000" dirty="0"/>
              <a:t>Run-time Checker</a:t>
            </a:r>
          </a:p>
        </p:txBody>
      </p:sp>
      <p:sp>
        <p:nvSpPr>
          <p:cNvPr id="11" name="Rounded Rectangle 10"/>
          <p:cNvSpPr/>
          <p:nvPr/>
        </p:nvSpPr>
        <p:spPr>
          <a:xfrm>
            <a:off x="3182621" y="2084070"/>
            <a:ext cx="2519680" cy="48768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r>
              <a:rPr lang="en-US" dirty="0"/>
              <a:t>Specification</a:t>
            </a:r>
          </a:p>
        </p:txBody>
      </p:sp>
      <p:sp>
        <p:nvSpPr>
          <p:cNvPr id="12" name="Rounded Rectangle 11"/>
          <p:cNvSpPr/>
          <p:nvPr/>
        </p:nvSpPr>
        <p:spPr>
          <a:xfrm>
            <a:off x="4617720" y="3068956"/>
            <a:ext cx="2519680" cy="56578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30615" tIns="65308" rIns="130615" bIns="65308" anchor="ctr"/>
          <a:lstStyle/>
          <a:p>
            <a:pPr algn="ctr">
              <a:defRPr/>
            </a:pPr>
            <a:r>
              <a:rPr lang="en-US" sz="2000" dirty="0" err="1"/>
              <a:t>Testbench</a:t>
            </a:r>
            <a:endParaRPr lang="en-US" sz="2000" dirty="0"/>
          </a:p>
        </p:txBody>
      </p:sp>
      <p:sp>
        <p:nvSpPr>
          <p:cNvPr id="15" name="Rounded Rectangle 14"/>
          <p:cNvSpPr/>
          <p:nvPr/>
        </p:nvSpPr>
        <p:spPr>
          <a:xfrm>
            <a:off x="1389381" y="3068956"/>
            <a:ext cx="2519680" cy="56578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130615" tIns="65308" rIns="130615" bIns="65308" anchor="ctr"/>
          <a:lstStyle/>
          <a:p>
            <a:pPr algn="ctr">
              <a:defRPr/>
            </a:pPr>
            <a:r>
              <a:rPr lang="en-US" sz="2000" dirty="0"/>
              <a:t>Functional Description (Code)</a:t>
            </a:r>
          </a:p>
        </p:txBody>
      </p:sp>
      <p:cxnSp>
        <p:nvCxnSpPr>
          <p:cNvPr id="16" name="Straight Connector 15"/>
          <p:cNvCxnSpPr/>
          <p:nvPr/>
        </p:nvCxnSpPr>
        <p:spPr>
          <a:xfrm>
            <a:off x="2649223" y="2825116"/>
            <a:ext cx="32334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877562" y="2828926"/>
            <a:ext cx="5080" cy="240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649221" y="2828926"/>
            <a:ext cx="7619" cy="240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368802" y="2586990"/>
            <a:ext cx="5080" cy="2419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Content Placeholder 56"/>
          <p:cNvSpPr>
            <a:spLocks noGrp="1"/>
          </p:cNvSpPr>
          <p:nvPr>
            <p:ph sz="half" idx="4294967295"/>
          </p:nvPr>
        </p:nvSpPr>
        <p:spPr>
          <a:xfrm>
            <a:off x="8777536" y="2213610"/>
            <a:ext cx="5322006" cy="1844040"/>
          </a:xfrm>
          <a:noFill/>
          <a:ln>
            <a:solidFill>
              <a:srgbClr val="000000"/>
            </a:solidFill>
          </a:ln>
          <a:effectLst>
            <a:outerShdw blurRad="50800" dist="38100" dir="8100000" algn="tr" rotWithShape="0">
              <a:prstClr val="black">
                <a:alpha val="40000"/>
              </a:prstClr>
            </a:outerShdw>
          </a:effectLst>
        </p:spPr>
        <p:txBody>
          <a:bodyPr rtlCol="0">
            <a:normAutofit/>
          </a:bodyPr>
          <a:lstStyle/>
          <a:p>
            <a:pPr marL="0" indent="0" algn="ctr">
              <a:buNone/>
              <a:defRPr/>
            </a:pPr>
            <a:r>
              <a:rPr lang="en-US" dirty="0" smtClean="0">
                <a:ea typeface="+mn-ea"/>
                <a:cs typeface="+mn-cs"/>
              </a:rPr>
              <a:t>$10B tool business</a:t>
            </a:r>
            <a:br>
              <a:rPr lang="en-US" dirty="0" smtClean="0">
                <a:ea typeface="+mn-ea"/>
                <a:cs typeface="+mn-cs"/>
              </a:rPr>
            </a:br>
            <a:r>
              <a:rPr lang="en-US" dirty="0" smtClean="0">
                <a:ea typeface="+mn-ea"/>
                <a:cs typeface="+mn-cs"/>
              </a:rPr>
              <a:t>supports a</a:t>
            </a:r>
            <a:br>
              <a:rPr lang="en-US" dirty="0" smtClean="0">
                <a:ea typeface="+mn-ea"/>
                <a:cs typeface="+mn-cs"/>
              </a:rPr>
            </a:br>
            <a:r>
              <a:rPr lang="en-US" dirty="0" smtClean="0">
                <a:ea typeface="+mn-ea"/>
                <a:cs typeface="+mn-cs"/>
              </a:rPr>
              <a:t>$300B S/W industry </a:t>
            </a:r>
          </a:p>
        </p:txBody>
      </p:sp>
      <p:sp>
        <p:nvSpPr>
          <p:cNvPr id="20" name="Content Placeholder 56"/>
          <p:cNvSpPr>
            <a:spLocks noGrp="1"/>
          </p:cNvSpPr>
          <p:nvPr>
            <p:ph sz="half" idx="4294967295"/>
          </p:nvPr>
        </p:nvSpPr>
        <p:spPr>
          <a:xfrm>
            <a:off x="8777536" y="4863466"/>
            <a:ext cx="5322006" cy="1844040"/>
          </a:xfrm>
          <a:noFill/>
          <a:ln>
            <a:solidFill>
              <a:srgbClr val="000000"/>
            </a:solidFill>
          </a:ln>
          <a:effectLst>
            <a:outerShdw blurRad="50800" dist="38100" dir="8100000" algn="tr" rotWithShape="0">
              <a:prstClr val="black">
                <a:alpha val="40000"/>
              </a:prstClr>
            </a:outerShdw>
          </a:effectLst>
        </p:spPr>
        <p:txBody>
          <a:bodyPr rtlCol="0">
            <a:normAutofit/>
          </a:bodyPr>
          <a:lstStyle/>
          <a:p>
            <a:pPr marL="0" indent="0" algn="ctr">
              <a:buNone/>
              <a:defRPr/>
            </a:pPr>
            <a:r>
              <a:rPr lang="en-US" dirty="0" smtClean="0">
                <a:solidFill>
                  <a:srgbClr val="FFFFFF"/>
                </a:solidFill>
                <a:ea typeface="+mn-ea"/>
                <a:cs typeface="+mn-cs"/>
              </a:rPr>
              <a:t>100s of Books</a:t>
            </a:r>
          </a:p>
          <a:p>
            <a:pPr marL="0" indent="0" algn="ctr">
              <a:buNone/>
              <a:defRPr/>
            </a:pPr>
            <a:r>
              <a:rPr lang="en-US" dirty="0" smtClean="0">
                <a:solidFill>
                  <a:srgbClr val="FFFFFF"/>
                </a:solidFill>
                <a:ea typeface="+mn-ea"/>
                <a:cs typeface="+mn-cs"/>
              </a:rPr>
              <a:t>&gt;100,000 Papers</a:t>
            </a:r>
          </a:p>
          <a:p>
            <a:pPr marL="0" indent="0" algn="ctr">
              <a:buNone/>
              <a:defRPr/>
            </a:pPr>
            <a:r>
              <a:rPr lang="en-US" dirty="0" smtClean="0">
                <a:solidFill>
                  <a:srgbClr val="FFFFFF"/>
                </a:solidFill>
                <a:ea typeface="+mn-ea"/>
                <a:cs typeface="+mn-cs"/>
              </a:rPr>
              <a:t>10s of Classes</a:t>
            </a:r>
          </a:p>
        </p:txBody>
      </p:sp>
    </p:spTree>
    <p:extLst>
      <p:ext uri="{BB962C8B-B14F-4D97-AF65-F5344CB8AC3E}">
        <p14:creationId xmlns:p14="http://schemas.microsoft.com/office/powerpoint/2010/main" val="3699210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bg/>
                                          </p:spTgt>
                                        </p:tgtEl>
                                        <p:attrNameLst>
                                          <p:attrName>style.visibility</p:attrName>
                                        </p:attrNameLst>
                                      </p:cBhvr>
                                      <p:to>
                                        <p:strVal val="visible"/>
                                      </p:to>
                                    </p:set>
                                    <p:animEffect transition="in" filter="fade">
                                      <p:cBhvr>
                                        <p:cTn id="15" dur="500"/>
                                        <p:tgtEl>
                                          <p:spTgt spid="20">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fade">
                                      <p:cBhvr>
                                        <p:cTn id="2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484373" y="3232647"/>
            <a:ext cx="11770922" cy="2234514"/>
            <a:chOff x="1440388" y="5124530"/>
            <a:chExt cx="11770921" cy="2234514"/>
          </a:xfrm>
        </p:grpSpPr>
        <p:sp>
          <p:nvSpPr>
            <p:cNvPr id="45" name="Can 44"/>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57" idx="6"/>
              <a:endCxn id="49"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9" name="Can 48"/>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Can 51"/>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4"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4" name="Can 53"/>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a:stCxn id="56" idx="2"/>
              <a:endCxn id="52"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sp>
        <p:nvSpPr>
          <p:cNvPr id="2" name="Title 1"/>
          <p:cNvSpPr>
            <a:spLocks noGrp="1"/>
          </p:cNvSpPr>
          <p:nvPr>
            <p:ph type="title"/>
          </p:nvPr>
        </p:nvSpPr>
        <p:spPr/>
        <p:txBody>
          <a:bodyPr/>
          <a:lstStyle/>
          <a:p>
            <a:r>
              <a:rPr lang="en-US" dirty="0" smtClean="0"/>
              <a:t>Networks became </a:t>
            </a:r>
            <a:r>
              <a:rPr lang="en-US" u="sng" dirty="0" smtClean="0"/>
              <a:t>harder</a:t>
            </a:r>
            <a:r>
              <a:rPr lang="en-US" dirty="0" smtClean="0"/>
              <a:t> to manage and </a:t>
            </a:r>
            <a:r>
              <a:rPr lang="en-US" u="sng" dirty="0" smtClean="0"/>
              <a:t>less</a:t>
            </a:r>
            <a:r>
              <a:rPr lang="en-US" dirty="0" smtClean="0"/>
              <a:t> reliable…</a:t>
            </a:r>
            <a:endParaRPr lang="en-US" dirty="0"/>
          </a:p>
        </p:txBody>
      </p:sp>
      <p:grpSp>
        <p:nvGrpSpPr>
          <p:cNvPr id="47" name="Group 46"/>
          <p:cNvGrpSpPr/>
          <p:nvPr/>
        </p:nvGrpSpPr>
        <p:grpSpPr>
          <a:xfrm>
            <a:off x="811606" y="3384249"/>
            <a:ext cx="1778382" cy="1630140"/>
            <a:chOff x="581812" y="5412147"/>
            <a:chExt cx="872434" cy="1069303"/>
          </a:xfrm>
        </p:grpSpPr>
        <p:pic>
          <p:nvPicPr>
            <p:cNvPr id="58" name="Picture 57"/>
            <p:cNvPicPr>
              <a:picLocks noChangeAspect="1"/>
            </p:cNvPicPr>
            <p:nvPr/>
          </p:nvPicPr>
          <p:blipFill>
            <a:blip r:embed="rId3">
              <a:extLst>
                <a:ext uri="{BEBA8EAE-BF5A-486C-A8C5-ECC9F3942E4B}">
                  <a14:imgProps xmlns:a14="http://schemas.microsoft.com/office/drawing/2010/main">
                    <a14:imgLayer r:embed="rId4">
                      <a14:imgEffect>
                        <a14:backgroundRemoval t="2167" b="98667" l="10000" r="90000"/>
                      </a14:imgEffect>
                    </a14:imgLayer>
                  </a14:imgProps>
                </a:ext>
              </a:extLst>
            </a:blip>
            <a:stretch>
              <a:fillRect/>
            </a:stretch>
          </p:blipFill>
          <p:spPr>
            <a:xfrm>
              <a:off x="581812" y="5412147"/>
              <a:ext cx="872434" cy="872434"/>
            </a:xfrm>
            <a:prstGeom prst="rect">
              <a:avLst/>
            </a:prstGeom>
          </p:spPr>
        </p:pic>
        <p:sp>
          <p:nvSpPr>
            <p:cNvPr id="59" name="TextBox 58"/>
            <p:cNvSpPr txBox="1"/>
            <p:nvPr/>
          </p:nvSpPr>
          <p:spPr>
            <a:xfrm>
              <a:off x="870880" y="6229089"/>
              <a:ext cx="317075" cy="252361"/>
            </a:xfrm>
            <a:prstGeom prst="rect">
              <a:avLst/>
            </a:prstGeom>
            <a:noFill/>
          </p:spPr>
          <p:txBody>
            <a:bodyPr wrap="none" rtlCol="0">
              <a:spAutoFit/>
            </a:bodyPr>
            <a:lstStyle/>
            <a:p>
              <a:r>
                <a:rPr lang="en-US" dirty="0" smtClean="0"/>
                <a:t>Now</a:t>
              </a:r>
            </a:p>
          </p:txBody>
        </p:sp>
      </p:grpSp>
      <p:grpSp>
        <p:nvGrpSpPr>
          <p:cNvPr id="60" name="Group 59"/>
          <p:cNvGrpSpPr/>
          <p:nvPr/>
        </p:nvGrpSpPr>
        <p:grpSpPr>
          <a:xfrm>
            <a:off x="11609818" y="3768566"/>
            <a:ext cx="2726424" cy="1741167"/>
            <a:chOff x="5720990" y="1782256"/>
            <a:chExt cx="1704015" cy="1450974"/>
          </a:xfrm>
        </p:grpSpPr>
        <p:pic>
          <p:nvPicPr>
            <p:cNvPr id="61" name="Picture 60"/>
            <p:cNvPicPr>
              <a:picLocks noChangeAspect="1"/>
            </p:cNvPicPr>
            <p:nvPr/>
          </p:nvPicPr>
          <p:blipFill>
            <a:blip r:embed="rId5"/>
            <a:stretch>
              <a:fillRect/>
            </a:stretch>
          </p:blipFill>
          <p:spPr>
            <a:xfrm>
              <a:off x="5720990" y="1782256"/>
              <a:ext cx="1704015" cy="1135726"/>
            </a:xfrm>
            <a:prstGeom prst="rect">
              <a:avLst/>
            </a:prstGeom>
          </p:spPr>
        </p:pic>
        <p:sp>
          <p:nvSpPr>
            <p:cNvPr id="62" name="TextBox 61"/>
            <p:cNvSpPr txBox="1"/>
            <p:nvPr/>
          </p:nvSpPr>
          <p:spPr>
            <a:xfrm>
              <a:off x="6388737" y="2912629"/>
              <a:ext cx="403957" cy="320601"/>
            </a:xfrm>
            <a:prstGeom prst="rect">
              <a:avLst/>
            </a:prstGeom>
            <a:noFill/>
          </p:spPr>
          <p:txBody>
            <a:bodyPr wrap="none" rtlCol="0">
              <a:spAutoFit/>
            </a:bodyPr>
            <a:lstStyle/>
            <a:p>
              <a:r>
                <a:rPr lang="en-US" dirty="0" smtClean="0"/>
                <a:t>Now</a:t>
              </a:r>
              <a:endParaRPr lang="en-US" dirty="0"/>
            </a:p>
          </p:txBody>
        </p:sp>
      </p:grpSp>
    </p:spTree>
    <p:extLst>
      <p:ext uri="{BB962C8B-B14F-4D97-AF65-F5344CB8AC3E}">
        <p14:creationId xmlns:p14="http://schemas.microsoft.com/office/powerpoint/2010/main" val="207676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a:latin typeface="Calibri" charset="0"/>
              </a:rPr>
              <a:t>Making Networks Work (Today)</a:t>
            </a:r>
          </a:p>
        </p:txBody>
      </p:sp>
      <p:sp>
        <p:nvSpPr>
          <p:cNvPr id="3" name="Content Placeholder 2"/>
          <p:cNvSpPr>
            <a:spLocks noGrp="1"/>
          </p:cNvSpPr>
          <p:nvPr>
            <p:ph idx="1"/>
          </p:nvPr>
        </p:nvSpPr>
        <p:spPr/>
        <p:txBody>
          <a:bodyPr/>
          <a:lstStyle/>
          <a:p>
            <a:pPr marL="0" indent="0" algn="ctr">
              <a:buNone/>
            </a:pPr>
            <a:endParaRPr lang="en-US" sz="3400">
              <a:latin typeface="Courier New" charset="0"/>
              <a:cs typeface="Courier New" charset="0"/>
            </a:endParaRPr>
          </a:p>
          <a:p>
            <a:pPr marL="0" indent="0" algn="ctr">
              <a:buNone/>
            </a:pPr>
            <a:r>
              <a:rPr lang="en-US" sz="3400">
                <a:latin typeface="Courier New" charset="0"/>
                <a:cs typeface="Courier New" charset="0"/>
              </a:rPr>
              <a:t>traceroute, ping, tcpdump, SNMP, Netflow</a:t>
            </a:r>
          </a:p>
          <a:p>
            <a:pPr marL="0" indent="0">
              <a:buNone/>
            </a:pPr>
            <a:endParaRPr lang="en-US">
              <a:latin typeface="Calibri" charset="0"/>
            </a:endParaRPr>
          </a:p>
          <a:p>
            <a:pPr marL="0" indent="0">
              <a:buNone/>
            </a:pPr>
            <a:r>
              <a:rPr lang="en-US">
                <a:latin typeface="Calibri" charset="0"/>
              </a:rPr>
              <a:t>…. er, that’s about it.</a:t>
            </a:r>
          </a:p>
        </p:txBody>
      </p:sp>
    </p:spTree>
    <p:extLst>
      <p:ext uri="{BB962C8B-B14F-4D97-AF65-F5344CB8AC3E}">
        <p14:creationId xmlns:p14="http://schemas.microsoft.com/office/powerpoint/2010/main" val="1881115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p:cNvSpPr>
            <a:spLocks noGrp="1"/>
          </p:cNvSpPr>
          <p:nvPr>
            <p:ph type="ctrTitle"/>
          </p:nvPr>
        </p:nvSpPr>
        <p:spPr>
          <a:xfrm>
            <a:off x="665480" y="617220"/>
            <a:ext cx="13279120" cy="5783580"/>
          </a:xfrm>
        </p:spPr>
        <p:txBody>
          <a:bodyPr/>
          <a:lstStyle/>
          <a:p>
            <a:pPr eaLnBrk="1" hangingPunct="1"/>
            <a:r>
              <a:rPr lang="en-US" dirty="0">
                <a:latin typeface="Calibri" charset="0"/>
              </a:rPr>
              <a:t>Networks are kept working by </a:t>
            </a:r>
            <a:br>
              <a:rPr lang="en-US" dirty="0">
                <a:latin typeface="Calibri" charset="0"/>
              </a:rPr>
            </a:br>
            <a:r>
              <a:rPr lang="en-US" dirty="0">
                <a:latin typeface="Calibri" charset="0"/>
              </a:rPr>
              <a:t/>
            </a:r>
            <a:br>
              <a:rPr lang="en-US" dirty="0">
                <a:latin typeface="Calibri" charset="0"/>
              </a:rPr>
            </a:br>
            <a:r>
              <a:rPr lang="en-US" sz="7100" dirty="0">
                <a:solidFill>
                  <a:srgbClr val="FFFF00"/>
                </a:solidFill>
                <a:latin typeface="Calibri" charset="0"/>
              </a:rPr>
              <a:t>“Masters of Complexity” </a:t>
            </a:r>
            <a:r>
              <a:rPr lang="en-US" dirty="0">
                <a:solidFill>
                  <a:srgbClr val="1F497D"/>
                </a:solidFill>
                <a:latin typeface="Calibri" charset="0"/>
              </a:rPr>
              <a:t/>
            </a:r>
            <a:br>
              <a:rPr lang="en-US" dirty="0">
                <a:solidFill>
                  <a:srgbClr val="1F497D"/>
                </a:solidFill>
                <a:latin typeface="Calibri" charset="0"/>
              </a:rPr>
            </a:br>
            <a:endParaRPr lang="en-US" dirty="0">
              <a:solidFill>
                <a:srgbClr val="1F497D"/>
              </a:solidFill>
              <a:latin typeface="Calibri" charset="0"/>
            </a:endParaRPr>
          </a:p>
        </p:txBody>
      </p:sp>
      <p:sp>
        <p:nvSpPr>
          <p:cNvPr id="6" name="Content Placeholder 56"/>
          <p:cNvSpPr txBox="1">
            <a:spLocks/>
          </p:cNvSpPr>
          <p:nvPr/>
        </p:nvSpPr>
        <p:spPr>
          <a:xfrm>
            <a:off x="4094482" y="4935661"/>
            <a:ext cx="6090920" cy="1845944"/>
          </a:xfrm>
          <a:prstGeom prst="rect">
            <a:avLst/>
          </a:prstGeom>
          <a:noFill/>
          <a:ln>
            <a:solidFill>
              <a:srgbClr val="000000"/>
            </a:solidFill>
          </a:ln>
          <a:effectLst>
            <a:outerShdw blurRad="50800" dist="38100" dir="8100000" algn="tr" rotWithShape="0">
              <a:prstClr val="black">
                <a:alpha val="40000"/>
              </a:prstClr>
            </a:outerShdw>
          </a:effectLst>
        </p:spPr>
        <p:txBody>
          <a:bodyPr lIns="130615" tIns="65308" rIns="130615" bIns="65308">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dirty="0" smtClean="0">
                <a:solidFill>
                  <a:srgbClr val="FFFFFF"/>
                </a:solidFill>
              </a:rPr>
              <a:t>A handful of books</a:t>
            </a:r>
          </a:p>
          <a:p>
            <a:pPr marL="0" indent="0" algn="ctr">
              <a:buNone/>
              <a:defRPr/>
            </a:pPr>
            <a:r>
              <a:rPr lang="en-US" dirty="0" smtClean="0">
                <a:solidFill>
                  <a:srgbClr val="FFFFFF"/>
                </a:solidFill>
              </a:rPr>
              <a:t>Almost no papers</a:t>
            </a:r>
          </a:p>
          <a:p>
            <a:pPr marL="0" indent="0" algn="ctr">
              <a:buNone/>
              <a:defRPr/>
            </a:pPr>
            <a:r>
              <a:rPr lang="en-US" dirty="0" smtClean="0">
                <a:solidFill>
                  <a:srgbClr val="FFFFFF"/>
                </a:solidFill>
              </a:rPr>
              <a:t>No classes</a:t>
            </a:r>
          </a:p>
        </p:txBody>
      </p:sp>
    </p:spTree>
    <p:extLst>
      <p:ext uri="{BB962C8B-B14F-4D97-AF65-F5344CB8AC3E}">
        <p14:creationId xmlns:p14="http://schemas.microsoft.com/office/powerpoint/2010/main" val="2458812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What this means for people who own large networks</a:t>
            </a:r>
            <a:endParaRPr lang="en-US" dirty="0"/>
          </a:p>
        </p:txBody>
      </p:sp>
    </p:spTree>
    <p:extLst>
      <p:ext uri="{BB962C8B-B14F-4D97-AF65-F5344CB8AC3E}">
        <p14:creationId xmlns:p14="http://schemas.microsoft.com/office/powerpoint/2010/main" val="731099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1298106" y="2520344"/>
            <a:ext cx="3294024" cy="2325420"/>
          </a:xfrm>
          <a:prstGeom prst="rect">
            <a:avLst/>
          </a:prstGeom>
        </p:spPr>
      </p:pic>
      <p:cxnSp>
        <p:nvCxnSpPr>
          <p:cNvPr id="33" name="Straight Arrow Connector 32"/>
          <p:cNvCxnSpPr/>
          <p:nvPr/>
        </p:nvCxnSpPr>
        <p:spPr>
          <a:xfrm flipH="1">
            <a:off x="2707338" y="3683054"/>
            <a:ext cx="8510256" cy="0"/>
          </a:xfrm>
          <a:prstGeom prst="straightConnector1">
            <a:avLst/>
          </a:prstGeom>
          <a:ln w="38100" cmpd="sng">
            <a:solidFill>
              <a:schemeClr val="tx1">
                <a:lumMod val="65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0727218" y="3460517"/>
            <a:ext cx="961269" cy="442746"/>
          </a:xfrm>
          <a:prstGeom prst="rect">
            <a:avLst/>
          </a:prstGeom>
          <a:solidFill>
            <a:schemeClr val="bg1">
              <a:alpha val="74000"/>
            </a:schemeClr>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sz="1000" dirty="0">
              <a:solidFill>
                <a:srgbClr val="FFFF00"/>
              </a:solidFill>
            </a:endParaRPr>
          </a:p>
        </p:txBody>
      </p:sp>
      <p:sp>
        <p:nvSpPr>
          <p:cNvPr id="51" name="Rectangle 50"/>
          <p:cNvSpPr/>
          <p:nvPr/>
        </p:nvSpPr>
        <p:spPr>
          <a:xfrm>
            <a:off x="10740226" y="3458048"/>
            <a:ext cx="961269" cy="442746"/>
          </a:xfrm>
          <a:prstGeom prst="rect">
            <a:avLst/>
          </a:prstGeom>
          <a:solidFill>
            <a:schemeClr val="bg1">
              <a:alpha val="74000"/>
            </a:schemeClr>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sz="1000" dirty="0">
              <a:solidFill>
                <a:srgbClr val="FFFF00"/>
              </a:solidFill>
            </a:endParaRPr>
          </a:p>
        </p:txBody>
      </p:sp>
      <p:sp>
        <p:nvSpPr>
          <p:cNvPr id="52" name="Rectangle 51"/>
          <p:cNvSpPr/>
          <p:nvPr/>
        </p:nvSpPr>
        <p:spPr>
          <a:xfrm>
            <a:off x="10737746" y="3455578"/>
            <a:ext cx="961269" cy="442746"/>
          </a:xfrm>
          <a:prstGeom prst="rect">
            <a:avLst/>
          </a:prstGeom>
          <a:solidFill>
            <a:schemeClr val="bg1">
              <a:alpha val="74000"/>
            </a:schemeClr>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sz="1000" dirty="0">
              <a:solidFill>
                <a:srgbClr val="FFFF00"/>
              </a:solidFill>
            </a:endParaRPr>
          </a:p>
        </p:txBody>
      </p:sp>
      <p:sp>
        <p:nvSpPr>
          <p:cNvPr id="53" name="Rectangle 52"/>
          <p:cNvSpPr/>
          <p:nvPr/>
        </p:nvSpPr>
        <p:spPr>
          <a:xfrm>
            <a:off x="10735266" y="3453107"/>
            <a:ext cx="961269" cy="442746"/>
          </a:xfrm>
          <a:prstGeom prst="rect">
            <a:avLst/>
          </a:prstGeom>
          <a:solidFill>
            <a:schemeClr val="bg1">
              <a:alpha val="74000"/>
            </a:schemeClr>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sz="1000" dirty="0">
              <a:solidFill>
                <a:srgbClr val="FFFF00"/>
              </a:solidFill>
            </a:endParaRPr>
          </a:p>
        </p:txBody>
      </p:sp>
      <p:sp>
        <p:nvSpPr>
          <p:cNvPr id="54" name="Rectangle 53"/>
          <p:cNvSpPr/>
          <p:nvPr/>
        </p:nvSpPr>
        <p:spPr>
          <a:xfrm>
            <a:off x="10732786" y="3450638"/>
            <a:ext cx="961269" cy="442746"/>
          </a:xfrm>
          <a:prstGeom prst="rect">
            <a:avLst/>
          </a:prstGeom>
          <a:solidFill>
            <a:schemeClr val="bg1">
              <a:alpha val="74000"/>
            </a:schemeClr>
          </a:solidFill>
          <a:ln w="28575"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sz="1000" dirty="0">
              <a:solidFill>
                <a:srgbClr val="FFFF00"/>
              </a:solidFill>
            </a:endParaRPr>
          </a:p>
        </p:txBody>
      </p:sp>
      <p:grpSp>
        <p:nvGrpSpPr>
          <p:cNvPr id="63" name="Group 62"/>
          <p:cNvGrpSpPr/>
          <p:nvPr/>
        </p:nvGrpSpPr>
        <p:grpSpPr>
          <a:xfrm>
            <a:off x="1440389" y="4073178"/>
            <a:ext cx="11770922" cy="3285866"/>
            <a:chOff x="1440388" y="4073178"/>
            <a:chExt cx="11770921" cy="3285866"/>
          </a:xfrm>
        </p:grpSpPr>
        <p:cxnSp>
          <p:nvCxnSpPr>
            <p:cNvPr id="58" name="Straight Connector 57"/>
            <p:cNvCxnSpPr>
              <a:endCxn id="5" idx="0"/>
            </p:cNvCxnSpPr>
            <p:nvPr/>
          </p:nvCxnSpPr>
          <p:spPr>
            <a:xfrm>
              <a:off x="1705914" y="4073178"/>
              <a:ext cx="0" cy="156931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5" idx="6"/>
              <a:endCxn id="4"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Can 3"/>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endCxn id="28"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Can 27"/>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stCxn id="2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p:cNvCxnSpPr>
              <a:stCxn id="9" idx="2"/>
              <a:endCxn id="28"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cxnSp>
          <p:nvCxnSpPr>
            <p:cNvPr id="59" name="Straight Connector 58"/>
            <p:cNvCxnSpPr>
              <a:stCxn id="18" idx="2"/>
              <a:endCxn id="9" idx="0"/>
            </p:cNvCxnSpPr>
            <p:nvPr/>
          </p:nvCxnSpPr>
          <p:spPr>
            <a:xfrm>
              <a:off x="12945117" y="4845764"/>
              <a:ext cx="1448" cy="1275762"/>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6149" b="89968" l="5950" r="95800"/>
                    </a14:imgEffect>
                  </a14:imgLayer>
                </a14:imgProps>
              </a:ext>
            </a:extLst>
          </a:blip>
          <a:stretch>
            <a:fillRect/>
          </a:stretch>
        </p:blipFill>
        <p:spPr>
          <a:xfrm flipH="1">
            <a:off x="514387" y="3100647"/>
            <a:ext cx="2387510" cy="1340125"/>
          </a:xfrm>
          <a:prstGeom prst="rect">
            <a:avLst/>
          </a:prstGeom>
        </p:spPr>
      </p:pic>
      <p:pic>
        <p:nvPicPr>
          <p:cNvPr id="3" name="Picture 2"/>
          <p:cNvPicPr>
            <a:picLocks noChangeAspect="1"/>
          </p:cNvPicPr>
          <p:nvPr/>
        </p:nvPicPr>
        <p:blipFill>
          <a:blip r:embed="rId6"/>
          <a:stretch>
            <a:fillRect/>
          </a:stretch>
        </p:blipFill>
        <p:spPr>
          <a:xfrm>
            <a:off x="5782875" y="1578831"/>
            <a:ext cx="2024627" cy="812620"/>
          </a:xfrm>
          <a:prstGeom prst="rect">
            <a:avLst/>
          </a:prstGeom>
        </p:spPr>
      </p:pic>
      <p:pic>
        <p:nvPicPr>
          <p:cNvPr id="6" name="Picture 5"/>
          <p:cNvPicPr>
            <a:picLocks noChangeAspect="1"/>
          </p:cNvPicPr>
          <p:nvPr/>
        </p:nvPicPr>
        <p:blipFill rotWithShape="1">
          <a:blip r:embed="rId7"/>
          <a:srcRect t="-1" b="-7611"/>
          <a:stretch/>
        </p:blipFill>
        <p:spPr>
          <a:xfrm>
            <a:off x="8058098" y="1449209"/>
            <a:ext cx="2173632" cy="1013952"/>
          </a:xfrm>
          <a:prstGeom prst="rect">
            <a:avLst/>
          </a:prstGeom>
        </p:spPr>
      </p:pic>
      <p:pic>
        <p:nvPicPr>
          <p:cNvPr id="7" name="Picture 6" descr="Screen Shot 2014-04-24 at 10.48.48 AM.png"/>
          <p:cNvPicPr>
            <a:picLocks noChangeAspect="1"/>
          </p:cNvPicPr>
          <p:nvPr/>
        </p:nvPicPr>
        <p:blipFill>
          <a:blip r:embed="rId8">
            <a:extLst>
              <a:ext uri="{BEBA8EAE-BF5A-486C-A8C5-ECC9F3942E4B}">
                <a14:imgProps xmlns:a14="http://schemas.microsoft.com/office/drawing/2010/main">
                  <a14:imgLayer r:embed="rId9">
                    <a14:imgEffect>
                      <a14:backgroundRemoval t="9934" b="89901" l="6176" r="90000">
                        <a14:foregroundMark x1="31765" y1="56291" x2="31765" y2="56291"/>
                        <a14:foregroundMark x1="41471" y1="48510" x2="41471" y2="48510"/>
                        <a14:foregroundMark x1="46324" y1="58609" x2="46324" y2="58609"/>
                        <a14:foregroundMark x1="56029" y1="49338" x2="56029" y2="49338"/>
                        <a14:foregroundMark x1="48088" y1="43046" x2="48088" y2="43046"/>
                        <a14:foregroundMark x1="62206" y1="55464" x2="62206" y2="55464"/>
                        <a14:foregroundMark x1="73676" y1="49338" x2="73676" y2="49338"/>
                        <a14:foregroundMark x1="78824" y1="53974" x2="78824" y2="53974"/>
                        <a14:foregroundMark x1="86471" y1="43874" x2="86471" y2="43874"/>
                        <a14:foregroundMark x1="79559" y1="43046" x2="79559" y2="43046"/>
                        <a14:foregroundMark x1="82647" y1="38411" x2="82647" y2="38411"/>
                        <a14:foregroundMark x1="32794" y1="42219" x2="32794" y2="42219"/>
                        <a14:backgroundMark x1="37647" y1="39901" x2="37647" y2="39901"/>
                      </a14:backgroundRemoval>
                    </a14:imgEffect>
                  </a14:imgLayer>
                </a14:imgProps>
              </a:ext>
              <a:ext uri="{28A0092B-C50C-407E-A947-70E740481C1C}">
                <a14:useLocalDpi xmlns:a14="http://schemas.microsoft.com/office/drawing/2010/main" val="0"/>
              </a:ext>
            </a:extLst>
          </a:blip>
          <a:stretch>
            <a:fillRect/>
          </a:stretch>
        </p:blipFill>
        <p:spPr>
          <a:xfrm>
            <a:off x="3271141" y="1449209"/>
            <a:ext cx="2511734" cy="1115506"/>
          </a:xfrm>
          <a:prstGeom prst="rect">
            <a:avLst/>
          </a:prstGeom>
        </p:spPr>
      </p:pic>
    </p:spTree>
    <p:extLst>
      <p:ext uri="{BB962C8B-B14F-4D97-AF65-F5344CB8AC3E}">
        <p14:creationId xmlns:p14="http://schemas.microsoft.com/office/powerpoint/2010/main" val="13258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0" presetClass="path" presetSubtype="0" decel="50000" fill="hold" grpId="1" nodeType="withEffect">
                                  <p:stCondLst>
                                    <p:cond delay="0"/>
                                  </p:stCondLst>
                                  <p:childTnLst>
                                    <p:animMotion origin="layout" path="M 0 0 L -0.58937 -0.00367 " pathEditMode="relative" ptsTypes="AA">
                                      <p:cBhvr>
                                        <p:cTn id="19" dur="1000" fill="hold"/>
                                        <p:tgtEl>
                                          <p:spTgt spid="49"/>
                                        </p:tgtEl>
                                        <p:attrNameLst>
                                          <p:attrName>ppt_x</p:attrName>
                                          <p:attrName>ppt_y</p:attrName>
                                        </p:attrNameLst>
                                      </p:cBhvr>
                                    </p:animMotion>
                                  </p:childTnLst>
                                  <p:subTnLst>
                                    <p:set>
                                      <p:cBhvr override="childStyle">
                                        <p:cTn dur="1" fill="hold" display="0" masterRel="sameClick" afterEffect="1">
                                          <p:stCondLst>
                                            <p:cond evt="end" delay="0">
                                              <p:tn val="18"/>
                                            </p:cond>
                                          </p:stCondLst>
                                        </p:cTn>
                                        <p:tgtEl>
                                          <p:spTgt spid="49"/>
                                        </p:tgtEl>
                                        <p:attrNameLst>
                                          <p:attrName>style.visibility</p:attrName>
                                        </p:attrNameLst>
                                      </p:cBhvr>
                                      <p:to>
                                        <p:strVal val="hidden"/>
                                      </p:to>
                                    </p:set>
                                  </p:subTnLst>
                                </p:cTn>
                              </p:par>
                              <p:par>
                                <p:cTn id="20" presetID="1" presetClass="entr" presetSubtype="0" fill="hold" grpId="0" nodeType="withEffect">
                                  <p:stCondLst>
                                    <p:cond delay="200"/>
                                  </p:stCondLst>
                                  <p:childTnLst>
                                    <p:set>
                                      <p:cBhvr>
                                        <p:cTn id="21" dur="1" fill="hold">
                                          <p:stCondLst>
                                            <p:cond delay="0"/>
                                          </p:stCondLst>
                                        </p:cTn>
                                        <p:tgtEl>
                                          <p:spTgt spid="51"/>
                                        </p:tgtEl>
                                        <p:attrNameLst>
                                          <p:attrName>style.visibility</p:attrName>
                                        </p:attrNameLst>
                                      </p:cBhvr>
                                      <p:to>
                                        <p:strVal val="visible"/>
                                      </p:to>
                                    </p:set>
                                  </p:childTnLst>
                                </p:cTn>
                              </p:par>
                              <p:par>
                                <p:cTn id="22" presetID="0" presetClass="path" presetSubtype="0" decel="50000" fill="hold" grpId="1" nodeType="withEffect">
                                  <p:stCondLst>
                                    <p:cond delay="200"/>
                                  </p:stCondLst>
                                  <p:childTnLst>
                                    <p:animMotion origin="layout" path="M 0 0 L -0.58937 -0.00367 " pathEditMode="relative" ptsTypes="AA">
                                      <p:cBhvr>
                                        <p:cTn id="23" dur="1000" fill="hold"/>
                                        <p:tgtEl>
                                          <p:spTgt spid="51"/>
                                        </p:tgtEl>
                                        <p:attrNameLst>
                                          <p:attrName>ppt_x</p:attrName>
                                          <p:attrName>ppt_y</p:attrName>
                                        </p:attrNameLst>
                                      </p:cBhvr>
                                    </p:animMotion>
                                  </p:childTnLst>
                                  <p:subTnLst>
                                    <p:set>
                                      <p:cBhvr override="childStyle">
                                        <p:cTn dur="1" fill="hold" display="0" masterRel="sameClick" afterEffect="1">
                                          <p:stCondLst>
                                            <p:cond evt="end" delay="0">
                                              <p:tn val="22"/>
                                            </p:cond>
                                          </p:stCondLst>
                                        </p:cTn>
                                        <p:tgtEl>
                                          <p:spTgt spid="51"/>
                                        </p:tgtEl>
                                        <p:attrNameLst>
                                          <p:attrName>style.visibility</p:attrName>
                                        </p:attrNameLst>
                                      </p:cBhvr>
                                      <p:to>
                                        <p:strVal val="hidden"/>
                                      </p:to>
                                    </p:set>
                                  </p:subTnLst>
                                </p:cTn>
                              </p:par>
                              <p:par>
                                <p:cTn id="24" presetID="1" presetClass="entr" presetSubtype="0" fill="hold" grpId="0" nodeType="withEffect">
                                  <p:stCondLst>
                                    <p:cond delay="400"/>
                                  </p:stCondLst>
                                  <p:childTnLst>
                                    <p:set>
                                      <p:cBhvr>
                                        <p:cTn id="25" dur="1" fill="hold">
                                          <p:stCondLst>
                                            <p:cond delay="0"/>
                                          </p:stCondLst>
                                        </p:cTn>
                                        <p:tgtEl>
                                          <p:spTgt spid="52"/>
                                        </p:tgtEl>
                                        <p:attrNameLst>
                                          <p:attrName>style.visibility</p:attrName>
                                        </p:attrNameLst>
                                      </p:cBhvr>
                                      <p:to>
                                        <p:strVal val="visible"/>
                                      </p:to>
                                    </p:set>
                                  </p:childTnLst>
                                </p:cTn>
                              </p:par>
                              <p:par>
                                <p:cTn id="26" presetID="0" presetClass="path" presetSubtype="0" decel="50000" fill="hold" grpId="1" nodeType="withEffect">
                                  <p:stCondLst>
                                    <p:cond delay="400"/>
                                  </p:stCondLst>
                                  <p:childTnLst>
                                    <p:animMotion origin="layout" path="M 0 0 L -0.58937 -0.00367 " pathEditMode="relative" ptsTypes="AA">
                                      <p:cBhvr>
                                        <p:cTn id="27" dur="1000" fill="hold"/>
                                        <p:tgtEl>
                                          <p:spTgt spid="52"/>
                                        </p:tgtEl>
                                        <p:attrNameLst>
                                          <p:attrName>ppt_x</p:attrName>
                                          <p:attrName>ppt_y</p:attrName>
                                        </p:attrNameLst>
                                      </p:cBhvr>
                                    </p:animMotion>
                                  </p:childTnLst>
                                  <p:subTnLst>
                                    <p:set>
                                      <p:cBhvr override="childStyle">
                                        <p:cTn dur="1" fill="hold" display="0" masterRel="sameClick" afterEffect="1">
                                          <p:stCondLst>
                                            <p:cond evt="end" delay="0">
                                              <p:tn val="26"/>
                                            </p:cond>
                                          </p:stCondLst>
                                        </p:cTn>
                                        <p:tgtEl>
                                          <p:spTgt spid="52"/>
                                        </p:tgtEl>
                                        <p:attrNameLst>
                                          <p:attrName>style.visibility</p:attrName>
                                        </p:attrNameLst>
                                      </p:cBhvr>
                                      <p:to>
                                        <p:strVal val="hidden"/>
                                      </p:to>
                                    </p:set>
                                  </p:subTnLst>
                                </p:cTn>
                              </p:par>
                              <p:par>
                                <p:cTn id="28" presetID="1" presetClass="entr" presetSubtype="0" fill="hold" grpId="0" nodeType="withEffect">
                                  <p:stCondLst>
                                    <p:cond delay="600"/>
                                  </p:stCondLst>
                                  <p:childTnLst>
                                    <p:set>
                                      <p:cBhvr>
                                        <p:cTn id="29" dur="1" fill="hold">
                                          <p:stCondLst>
                                            <p:cond delay="0"/>
                                          </p:stCondLst>
                                        </p:cTn>
                                        <p:tgtEl>
                                          <p:spTgt spid="53"/>
                                        </p:tgtEl>
                                        <p:attrNameLst>
                                          <p:attrName>style.visibility</p:attrName>
                                        </p:attrNameLst>
                                      </p:cBhvr>
                                      <p:to>
                                        <p:strVal val="visible"/>
                                      </p:to>
                                    </p:set>
                                  </p:childTnLst>
                                </p:cTn>
                              </p:par>
                              <p:par>
                                <p:cTn id="30" presetID="0" presetClass="path" presetSubtype="0" decel="50000" fill="hold" grpId="1" nodeType="withEffect">
                                  <p:stCondLst>
                                    <p:cond delay="600"/>
                                  </p:stCondLst>
                                  <p:childTnLst>
                                    <p:animMotion origin="layout" path="M 0 0 L -0.58937 -0.00367 " pathEditMode="relative" ptsTypes="AA">
                                      <p:cBhvr>
                                        <p:cTn id="31" dur="1000" fill="hold"/>
                                        <p:tgtEl>
                                          <p:spTgt spid="53"/>
                                        </p:tgtEl>
                                        <p:attrNameLst>
                                          <p:attrName>ppt_x</p:attrName>
                                          <p:attrName>ppt_y</p:attrName>
                                        </p:attrNameLst>
                                      </p:cBhvr>
                                    </p:animMotion>
                                  </p:childTnLst>
                                  <p:subTnLst>
                                    <p:set>
                                      <p:cBhvr override="childStyle">
                                        <p:cTn dur="1" fill="hold" display="0" masterRel="sameClick" afterEffect="1">
                                          <p:stCondLst>
                                            <p:cond evt="end" delay="0">
                                              <p:tn val="30"/>
                                            </p:cond>
                                          </p:stCondLst>
                                        </p:cTn>
                                        <p:tgtEl>
                                          <p:spTgt spid="53"/>
                                        </p:tgtEl>
                                        <p:attrNameLst>
                                          <p:attrName>style.visibility</p:attrName>
                                        </p:attrNameLst>
                                      </p:cBhvr>
                                      <p:to>
                                        <p:strVal val="hidden"/>
                                      </p:to>
                                    </p:set>
                                  </p:subTnLst>
                                </p:cTn>
                              </p:par>
                              <p:par>
                                <p:cTn id="32" presetID="1" presetClass="entr" presetSubtype="0" fill="hold" grpId="0" nodeType="withEffect">
                                  <p:stCondLst>
                                    <p:cond delay="800"/>
                                  </p:stCondLst>
                                  <p:childTnLst>
                                    <p:set>
                                      <p:cBhvr>
                                        <p:cTn id="33" dur="1" fill="hold">
                                          <p:stCondLst>
                                            <p:cond delay="0"/>
                                          </p:stCondLst>
                                        </p:cTn>
                                        <p:tgtEl>
                                          <p:spTgt spid="54"/>
                                        </p:tgtEl>
                                        <p:attrNameLst>
                                          <p:attrName>style.visibility</p:attrName>
                                        </p:attrNameLst>
                                      </p:cBhvr>
                                      <p:to>
                                        <p:strVal val="visible"/>
                                      </p:to>
                                    </p:set>
                                  </p:childTnLst>
                                </p:cTn>
                              </p:par>
                              <p:par>
                                <p:cTn id="34" presetID="0" presetClass="path" presetSubtype="0" decel="50000" fill="hold" grpId="1" nodeType="withEffect">
                                  <p:stCondLst>
                                    <p:cond delay="800"/>
                                  </p:stCondLst>
                                  <p:childTnLst>
                                    <p:animMotion origin="layout" path="M 0 0 L -0.58937 -0.00367 " pathEditMode="relative" ptsTypes="AA">
                                      <p:cBhvr>
                                        <p:cTn id="35" dur="1000" fill="hold"/>
                                        <p:tgtEl>
                                          <p:spTgt spid="54"/>
                                        </p:tgtEl>
                                        <p:attrNameLst>
                                          <p:attrName>ppt_x</p:attrName>
                                          <p:attrName>ppt_y</p:attrName>
                                        </p:attrNameLst>
                                      </p:cBhvr>
                                    </p:animMotion>
                                  </p:childTnLst>
                                  <p:subTnLst>
                                    <p:set>
                                      <p:cBhvr override="childStyle">
                                        <p:cTn dur="1" fill="hold" display="0" masterRel="sameClick" afterEffect="1">
                                          <p:stCondLst>
                                            <p:cond evt="end" delay="0">
                                              <p:tn val="34"/>
                                            </p:cond>
                                          </p:stCondLst>
                                        </p:cTn>
                                        <p:tgtEl>
                                          <p:spTgt spid="54"/>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p:cNvSpPr>
            <a:spLocks noGrp="1"/>
          </p:cNvSpPr>
          <p:nvPr>
            <p:ph type="title"/>
          </p:nvPr>
        </p:nvSpPr>
        <p:spPr/>
        <p:txBody>
          <a:bodyPr>
            <a:normAutofit/>
          </a:bodyPr>
          <a:lstStyle/>
          <a:p>
            <a:r>
              <a:rPr lang="en-US" sz="5400" b="1" dirty="0">
                <a:latin typeface="Calibri" charset="0"/>
                <a:ea typeface="ＭＳ Ｐゴシック" charset="0"/>
                <a:cs typeface="ＭＳ Ｐゴシック" charset="0"/>
              </a:rPr>
              <a:t>Example 1</a:t>
            </a:r>
            <a:r>
              <a:rPr lang="en-US" sz="5400" dirty="0">
                <a:latin typeface="Calibri" charset="0"/>
                <a:ea typeface="ＭＳ Ｐゴシック" charset="0"/>
                <a:cs typeface="ＭＳ Ｐゴシック" charset="0"/>
              </a:rPr>
              <a:t>: Internet Service Providers</a:t>
            </a:r>
            <a:endParaRPr lang="en-US" sz="4900" dirty="0">
              <a:solidFill>
                <a:srgbClr val="1F497D"/>
              </a:solidFill>
              <a:latin typeface="Calibri" charset="0"/>
              <a:ea typeface="ＭＳ Ｐゴシック" charset="0"/>
              <a:cs typeface="ＭＳ Ｐゴシック" charset="0"/>
            </a:endParaRPr>
          </a:p>
        </p:txBody>
      </p:sp>
      <p:sp>
        <p:nvSpPr>
          <p:cNvPr id="25603" name="Content Placeholder 9"/>
          <p:cNvSpPr>
            <a:spLocks noGrp="1"/>
          </p:cNvSpPr>
          <p:nvPr>
            <p:ph idx="1"/>
          </p:nvPr>
        </p:nvSpPr>
        <p:spPr>
          <a:xfrm>
            <a:off x="931098" y="1701167"/>
            <a:ext cx="13512800" cy="2989360"/>
          </a:xfrm>
        </p:spPr>
        <p:txBody>
          <a:bodyPr/>
          <a:lstStyle/>
          <a:p>
            <a:pPr marL="0" indent="0">
              <a:buNone/>
            </a:pPr>
            <a:r>
              <a:rPr lang="en-US" dirty="0">
                <a:latin typeface="Calibri" charset="0"/>
                <a:ea typeface="ＭＳ Ｐゴシック" charset="0"/>
                <a:cs typeface="ＭＳ Ｐゴシック" charset="0"/>
              </a:rPr>
              <a:t>Global IP traffic growing 40-50% per year</a:t>
            </a:r>
          </a:p>
          <a:p>
            <a:pPr marL="0" indent="0">
              <a:buNone/>
            </a:pPr>
            <a:r>
              <a:rPr lang="en-US" dirty="0">
                <a:latin typeface="Calibri" charset="0"/>
                <a:ea typeface="ＭＳ Ｐゴシック" charset="0"/>
                <a:cs typeface="ＭＳ Ｐゴシック" charset="0"/>
              </a:rPr>
              <a:t>End-customer monthly bill remains unchanged</a:t>
            </a:r>
          </a:p>
          <a:p>
            <a:pPr marL="0" indent="0">
              <a:buNone/>
            </a:pPr>
            <a:r>
              <a:rPr lang="en-US" dirty="0">
                <a:latin typeface="Calibri" charset="0"/>
                <a:ea typeface="ＭＳ Ｐゴシック" charset="0"/>
                <a:cs typeface="ＭＳ Ｐゴシック" charset="0"/>
              </a:rPr>
              <a:t>Therefore, </a:t>
            </a:r>
            <a:r>
              <a:rPr lang="en-US" dirty="0" smtClean="0">
                <a:latin typeface="Calibri" charset="0"/>
                <a:ea typeface="ＭＳ Ｐゴシック" charset="0"/>
                <a:cs typeface="ＭＳ Ｐゴシック" charset="0"/>
              </a:rPr>
              <a:t>cost of ownership needs </a:t>
            </a:r>
            <a:r>
              <a:rPr lang="en-US" dirty="0">
                <a:latin typeface="Calibri" charset="0"/>
                <a:ea typeface="ＭＳ Ｐゴシック" charset="0"/>
                <a:cs typeface="ＭＳ Ｐゴシック" charset="0"/>
              </a:rPr>
              <a:t>to reduce 40-50% per Gb/s per year</a:t>
            </a:r>
          </a:p>
          <a:p>
            <a:pPr marL="0" indent="0">
              <a:buNone/>
            </a:pPr>
            <a:r>
              <a:rPr lang="en-US" dirty="0">
                <a:latin typeface="Calibri" charset="0"/>
                <a:ea typeface="ＭＳ Ｐゴシック" charset="0"/>
                <a:cs typeface="ＭＳ Ｐゴシック" charset="0"/>
              </a:rPr>
              <a:t>But in practice, reduces by </a:t>
            </a:r>
            <a:r>
              <a:rPr lang="en-US" dirty="0" smtClean="0">
                <a:latin typeface="Calibri" charset="0"/>
                <a:ea typeface="ＭＳ Ｐゴシック" charset="0"/>
                <a:cs typeface="ＭＳ Ｐゴシック" charset="0"/>
              </a:rPr>
              <a:t>&lt;20</a:t>
            </a:r>
            <a:r>
              <a:rPr lang="en-US" dirty="0">
                <a:latin typeface="Calibri" charset="0"/>
                <a:ea typeface="ＭＳ Ｐゴシック" charset="0"/>
                <a:cs typeface="ＭＳ Ｐゴシック" charset="0"/>
              </a:rPr>
              <a:t>% per year</a:t>
            </a:r>
          </a:p>
          <a:p>
            <a:pPr>
              <a:buFont typeface="Arial" charset="0"/>
              <a:buNone/>
            </a:pPr>
            <a:endParaRPr lang="en-US" dirty="0">
              <a:latin typeface="Calibri" charset="0"/>
              <a:ea typeface="ＭＳ Ｐゴシック" charset="0"/>
              <a:cs typeface="ＭＳ Ｐゴシック" charset="0"/>
            </a:endParaRPr>
          </a:p>
        </p:txBody>
      </p:sp>
      <p:sp>
        <p:nvSpPr>
          <p:cNvPr id="3" name="Freeform 2"/>
          <p:cNvSpPr/>
          <p:nvPr/>
        </p:nvSpPr>
        <p:spPr>
          <a:xfrm>
            <a:off x="4281848" y="4608031"/>
            <a:ext cx="5969184" cy="3011549"/>
          </a:xfrm>
          <a:custGeom>
            <a:avLst/>
            <a:gdLst>
              <a:gd name="connsiteX0" fmla="*/ 0 w 5406739"/>
              <a:gd name="connsiteY0" fmla="*/ 0 h 2830130"/>
              <a:gd name="connsiteX1" fmla="*/ 36287 w 5406739"/>
              <a:gd name="connsiteY1" fmla="*/ 2830130 h 2830130"/>
              <a:gd name="connsiteX2" fmla="*/ 5406739 w 5406739"/>
              <a:gd name="connsiteY2" fmla="*/ 2830130 h 2830130"/>
            </a:gdLst>
            <a:ahLst/>
            <a:cxnLst>
              <a:cxn ang="0">
                <a:pos x="connsiteX0" y="connsiteY0"/>
              </a:cxn>
              <a:cxn ang="0">
                <a:pos x="connsiteX1" y="connsiteY1"/>
              </a:cxn>
              <a:cxn ang="0">
                <a:pos x="connsiteX2" y="connsiteY2"/>
              </a:cxn>
            </a:cxnLst>
            <a:rect l="l" t="t" r="r" b="b"/>
            <a:pathLst>
              <a:path w="5406739" h="2830130">
                <a:moveTo>
                  <a:pt x="0" y="0"/>
                </a:moveTo>
                <a:lnTo>
                  <a:pt x="36287" y="2830130"/>
                </a:lnTo>
                <a:lnTo>
                  <a:pt x="5406739" y="2830130"/>
                </a:lnTo>
              </a:path>
            </a:pathLst>
          </a:custGeom>
          <a:ln w="38100" cmpd="sng">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txBody>
          <a:bodyPr lIns="91435" tIns="45718" rIns="91435" bIns="45718" rtlCol="0" anchor="ctr"/>
          <a:lstStyle/>
          <a:p>
            <a:pPr algn="ctr"/>
            <a:endParaRPr lang="en-US"/>
          </a:p>
        </p:txBody>
      </p:sp>
      <p:cxnSp>
        <p:nvCxnSpPr>
          <p:cNvPr id="5" name="Straight Connector 4"/>
          <p:cNvCxnSpPr/>
          <p:nvPr/>
        </p:nvCxnSpPr>
        <p:spPr>
          <a:xfrm>
            <a:off x="4299982" y="5152287"/>
            <a:ext cx="5932906" cy="15163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921082" y="4934585"/>
            <a:ext cx="1310020" cy="384717"/>
          </a:xfrm>
          <a:prstGeom prst="rect">
            <a:avLst/>
          </a:prstGeom>
          <a:noFill/>
        </p:spPr>
        <p:txBody>
          <a:bodyPr wrap="none" lIns="91435" tIns="45718" rIns="91435" bIns="45718" rtlCol="0">
            <a:spAutoFit/>
          </a:bodyPr>
          <a:lstStyle/>
          <a:p>
            <a:r>
              <a:rPr lang="en-US" dirty="0" smtClean="0"/>
              <a:t>£20/month</a:t>
            </a:r>
            <a:endParaRPr lang="en-US" dirty="0"/>
          </a:p>
        </p:txBody>
      </p:sp>
      <p:sp>
        <p:nvSpPr>
          <p:cNvPr id="9" name="TextBox 8"/>
          <p:cNvSpPr txBox="1"/>
          <p:nvPr/>
        </p:nvSpPr>
        <p:spPr>
          <a:xfrm>
            <a:off x="9620371" y="7583295"/>
            <a:ext cx="636277" cy="384717"/>
          </a:xfrm>
          <a:prstGeom prst="rect">
            <a:avLst/>
          </a:prstGeom>
          <a:noFill/>
        </p:spPr>
        <p:txBody>
          <a:bodyPr wrap="none" lIns="91435" tIns="45718" rIns="91435" bIns="45718" rtlCol="0">
            <a:spAutoFit/>
          </a:bodyPr>
          <a:lstStyle/>
          <a:p>
            <a:r>
              <a:rPr lang="en-US" dirty="0" smtClean="0"/>
              <a:t>time</a:t>
            </a:r>
            <a:endParaRPr lang="en-US" dirty="0"/>
          </a:p>
        </p:txBody>
      </p:sp>
      <p:cxnSp>
        <p:nvCxnSpPr>
          <p:cNvPr id="13" name="Straight Connector 12"/>
          <p:cNvCxnSpPr/>
          <p:nvPr/>
        </p:nvCxnSpPr>
        <p:spPr>
          <a:xfrm flipV="1">
            <a:off x="4281848" y="4753168"/>
            <a:ext cx="3701258" cy="2347566"/>
          </a:xfrm>
          <a:prstGeom prst="line">
            <a:avLst/>
          </a:prstGeom>
          <a:ln>
            <a:solidFill>
              <a:srgbClr val="FF0000"/>
            </a:solidFill>
            <a:prstDash val="dot"/>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9689276">
            <a:off x="4601621" y="5888412"/>
            <a:ext cx="1813307" cy="384717"/>
          </a:xfrm>
          <a:prstGeom prst="rect">
            <a:avLst/>
          </a:prstGeom>
          <a:noFill/>
        </p:spPr>
        <p:txBody>
          <a:bodyPr wrap="none" lIns="91435" tIns="45718" rIns="91435" bIns="45718" rtlCol="0">
            <a:spAutoFit/>
          </a:bodyPr>
          <a:lstStyle/>
          <a:p>
            <a:r>
              <a:rPr lang="en-US" dirty="0" smtClean="0"/>
              <a:t>Growth in traffic</a:t>
            </a:r>
            <a:endParaRPr lang="en-US" dirty="0"/>
          </a:p>
        </p:txBody>
      </p:sp>
      <p:cxnSp>
        <p:nvCxnSpPr>
          <p:cNvPr id="17" name="Straight Connector 16"/>
          <p:cNvCxnSpPr/>
          <p:nvPr/>
        </p:nvCxnSpPr>
        <p:spPr>
          <a:xfrm flipV="1">
            <a:off x="4299983" y="4934585"/>
            <a:ext cx="6640501" cy="2166148"/>
          </a:xfrm>
          <a:prstGeom prst="line">
            <a:avLst/>
          </a:prstGeom>
          <a:ln>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77268" y="4746672"/>
            <a:ext cx="1273596" cy="461661"/>
          </a:xfrm>
          <a:prstGeom prst="rect">
            <a:avLst/>
          </a:prstGeom>
          <a:noFill/>
        </p:spPr>
        <p:txBody>
          <a:bodyPr wrap="none" lIns="91435" tIns="45718" rIns="91435" bIns="45718" rtlCol="0">
            <a:spAutoFit/>
          </a:bodyPr>
          <a:lstStyle/>
          <a:p>
            <a:r>
              <a:rPr lang="en-US" sz="2400" dirty="0"/>
              <a:t>Revenue</a:t>
            </a:r>
          </a:p>
        </p:txBody>
      </p:sp>
      <p:sp>
        <p:nvSpPr>
          <p:cNvPr id="22" name="TextBox 21"/>
          <p:cNvSpPr txBox="1"/>
          <p:nvPr/>
        </p:nvSpPr>
        <p:spPr>
          <a:xfrm rot="20448706">
            <a:off x="6548375" y="5685585"/>
            <a:ext cx="1403589" cy="461661"/>
          </a:xfrm>
          <a:prstGeom prst="rect">
            <a:avLst/>
          </a:prstGeom>
          <a:noFill/>
        </p:spPr>
        <p:txBody>
          <a:bodyPr wrap="none" lIns="91435" tIns="45718" rIns="91435" bIns="45718" rtlCol="0">
            <a:spAutoFit/>
          </a:bodyPr>
          <a:lstStyle/>
          <a:p>
            <a:r>
              <a:rPr lang="en-US" sz="2400" dirty="0"/>
              <a:t>Total cost</a:t>
            </a:r>
          </a:p>
        </p:txBody>
      </p:sp>
      <p:sp>
        <p:nvSpPr>
          <p:cNvPr id="20" name="Oval 19"/>
          <p:cNvSpPr/>
          <p:nvPr/>
        </p:nvSpPr>
        <p:spPr>
          <a:xfrm>
            <a:off x="9711087" y="5153910"/>
            <a:ext cx="235864" cy="272128"/>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Tree>
    <p:extLst>
      <p:ext uri="{BB962C8B-B14F-4D97-AF65-F5344CB8AC3E}">
        <p14:creationId xmlns:p14="http://schemas.microsoft.com/office/powerpoint/2010/main" val="2223925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3" grpId="0" animBg="1"/>
      <p:bldP spid="7" grpId="0"/>
      <p:bldP spid="9" grpId="0"/>
      <p:bldP spid="14" grpId="0"/>
      <p:bldP spid="19" grpId="0"/>
      <p:bldP spid="22"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normAutofit/>
          </a:bodyPr>
          <a:lstStyle/>
          <a:p>
            <a:pPr eaLnBrk="1" hangingPunct="1"/>
            <a:r>
              <a:rPr lang="en-US" sz="5400" b="1" dirty="0">
                <a:latin typeface="Calibri" charset="0"/>
                <a:ea typeface="ＭＳ Ｐゴシック" charset="0"/>
                <a:cs typeface="ＭＳ Ｐゴシック" charset="0"/>
              </a:rPr>
              <a:t>Example 2</a:t>
            </a:r>
            <a:r>
              <a:rPr lang="en-US" sz="5400" dirty="0">
                <a:latin typeface="Calibri" charset="0"/>
                <a:ea typeface="ＭＳ Ｐゴシック" charset="0"/>
                <a:cs typeface="ＭＳ Ｐゴシック" charset="0"/>
              </a:rPr>
              <a:t>: Data Center Owner</a:t>
            </a:r>
          </a:p>
        </p:txBody>
      </p:sp>
      <p:sp>
        <p:nvSpPr>
          <p:cNvPr id="5" name="Rectangle 4"/>
          <p:cNvSpPr/>
          <p:nvPr/>
        </p:nvSpPr>
        <p:spPr bwMode="auto">
          <a:xfrm>
            <a:off x="3901440" y="1630680"/>
            <a:ext cx="6705600" cy="2735580"/>
          </a:xfrm>
          <a:prstGeom prst="rect">
            <a:avLst/>
          </a:prstGeom>
          <a:solidFill>
            <a:schemeClr val="bg1">
              <a:lumMod val="95000"/>
              <a:alpha val="54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a:defRPr/>
            </a:pPr>
            <a:endParaRPr lang="en-US">
              <a:latin typeface="+mj-lt"/>
            </a:endParaRPr>
          </a:p>
        </p:txBody>
      </p:sp>
      <p:cxnSp>
        <p:nvCxnSpPr>
          <p:cNvPr id="12" name="Straight Connector 11"/>
          <p:cNvCxnSpPr/>
          <p:nvPr/>
        </p:nvCxnSpPr>
        <p:spPr bwMode="auto">
          <a:xfrm rot="5400000" flipH="1" flipV="1">
            <a:off x="4939665" y="2019936"/>
            <a:ext cx="842010" cy="1206499"/>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flipH="1" flipV="1">
            <a:off x="6044883" y="862013"/>
            <a:ext cx="1087754" cy="3596640"/>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705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3965336" y="3827965"/>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3"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187488" y="3827965"/>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4"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409640" y="3827965"/>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5"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631795" y="3827965"/>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6"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853947" y="3827967"/>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7"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076099" y="3827967"/>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8"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3901440" y="3941669"/>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59"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123595" y="3941669"/>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60"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345747" y="3941670"/>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61"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567899" y="3941670"/>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6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4790051" y="3941670"/>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63"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012206" y="3941670"/>
            <a:ext cx="534413" cy="432211"/>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26" name="Straight Connector 25"/>
          <p:cNvCxnSpPr/>
          <p:nvPr/>
        </p:nvCxnSpPr>
        <p:spPr bwMode="auto">
          <a:xfrm rot="5400000">
            <a:off x="4142106" y="3348991"/>
            <a:ext cx="521970" cy="434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rot="5400000">
            <a:off x="4330383" y="3450908"/>
            <a:ext cx="501016" cy="2514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bwMode="auto">
          <a:xfrm rot="5400000">
            <a:off x="4440873" y="3561398"/>
            <a:ext cx="501016" cy="304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bwMode="auto">
          <a:xfrm rot="16200000" flipH="1">
            <a:off x="4552633" y="3480118"/>
            <a:ext cx="501016" cy="19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bwMode="auto">
          <a:xfrm rot="16200000" flipH="1">
            <a:off x="4671695" y="3423921"/>
            <a:ext cx="521970" cy="2844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a:off x="4823462" y="3255646"/>
            <a:ext cx="520699" cy="571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16200000" flipV="1">
            <a:off x="5832475" y="2499995"/>
            <a:ext cx="803910" cy="276861"/>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flipH="1" flipV="1">
            <a:off x="7007225" y="1635125"/>
            <a:ext cx="963930" cy="2166621"/>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7085"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581316" y="3823889"/>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86"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803439" y="3823891"/>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87"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025561" y="3823891"/>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88"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247684" y="3823891"/>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89"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469807" y="3823892"/>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0"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691929" y="3823892"/>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1"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517430" y="3937595"/>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739553" y="3937595"/>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3"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5961676" y="3937597"/>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4"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183799" y="3937597"/>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5"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405921" y="3937597"/>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96"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6628044" y="3937597"/>
            <a:ext cx="534341" cy="432222"/>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95" name="Straight Connector 94"/>
          <p:cNvCxnSpPr/>
          <p:nvPr/>
        </p:nvCxnSpPr>
        <p:spPr bwMode="auto">
          <a:xfrm rot="5400000">
            <a:off x="5760085" y="3345183"/>
            <a:ext cx="521970" cy="43433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bwMode="auto">
          <a:xfrm rot="5400000">
            <a:off x="5945823" y="3447098"/>
            <a:ext cx="501016" cy="251461"/>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bwMode="auto">
          <a:xfrm rot="5400000">
            <a:off x="6056313" y="3557588"/>
            <a:ext cx="501016" cy="3048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bwMode="auto">
          <a:xfrm rot="16200000" flipH="1">
            <a:off x="6168073" y="3476308"/>
            <a:ext cx="501016" cy="19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bwMode="auto">
          <a:xfrm rot="16200000" flipH="1">
            <a:off x="6288405" y="3418842"/>
            <a:ext cx="521970" cy="2870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bwMode="auto">
          <a:xfrm>
            <a:off x="6438902" y="3251836"/>
            <a:ext cx="520699" cy="571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171" idx="0"/>
          </p:cNvCxnSpPr>
          <p:nvPr/>
        </p:nvCxnSpPr>
        <p:spPr bwMode="auto">
          <a:xfrm rot="16200000" flipV="1">
            <a:off x="6693536" y="1739267"/>
            <a:ext cx="834390" cy="1760219"/>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81" idx="7"/>
          </p:cNvCxnSpPr>
          <p:nvPr/>
        </p:nvCxnSpPr>
        <p:spPr bwMode="auto">
          <a:xfrm rot="5400000" flipH="1" flipV="1">
            <a:off x="7816850" y="2440941"/>
            <a:ext cx="960120" cy="551181"/>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7199"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198482" y="381994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0"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420566" y="381994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1"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642649" y="381994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864732" y="381994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3"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086818" y="381994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4"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308902" y="3819949"/>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5"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134606" y="3933628"/>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6"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356690" y="3933629"/>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7"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578775" y="3933629"/>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8"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7800858" y="3933630"/>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09"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022942" y="3933630"/>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210"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245026" y="3933630"/>
            <a:ext cx="534248" cy="432127"/>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164" name="Straight Connector 163"/>
          <p:cNvCxnSpPr>
            <a:stCxn id="181" idx="3"/>
          </p:cNvCxnSpPr>
          <p:nvPr/>
        </p:nvCxnSpPr>
        <p:spPr bwMode="auto">
          <a:xfrm rot="5400000">
            <a:off x="7376477" y="3342325"/>
            <a:ext cx="520066" cy="4343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181" idx="4"/>
          </p:cNvCxnSpPr>
          <p:nvPr/>
        </p:nvCxnSpPr>
        <p:spPr bwMode="auto">
          <a:xfrm rot="5400000">
            <a:off x="7561263" y="3443288"/>
            <a:ext cx="501016" cy="2514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a:stCxn id="181" idx="4"/>
          </p:cNvCxnSpPr>
          <p:nvPr/>
        </p:nvCxnSpPr>
        <p:spPr bwMode="auto">
          <a:xfrm rot="5400000">
            <a:off x="7673023" y="3555048"/>
            <a:ext cx="501016" cy="27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81" idx="4"/>
          </p:cNvCxnSpPr>
          <p:nvPr/>
        </p:nvCxnSpPr>
        <p:spPr bwMode="auto">
          <a:xfrm rot="16200000" flipH="1">
            <a:off x="7783514" y="3472500"/>
            <a:ext cx="501016" cy="19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181" idx="5"/>
          </p:cNvCxnSpPr>
          <p:nvPr/>
        </p:nvCxnSpPr>
        <p:spPr bwMode="auto">
          <a:xfrm rot="16200000" flipH="1">
            <a:off x="7904797" y="3415984"/>
            <a:ext cx="520066" cy="2870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a:stCxn id="181" idx="6"/>
          </p:cNvCxnSpPr>
          <p:nvPr/>
        </p:nvCxnSpPr>
        <p:spPr bwMode="auto">
          <a:xfrm>
            <a:off x="8056880" y="3248026"/>
            <a:ext cx="518160" cy="571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a:stCxn id="240" idx="0"/>
          </p:cNvCxnSpPr>
          <p:nvPr/>
        </p:nvCxnSpPr>
        <p:spPr bwMode="auto">
          <a:xfrm rot="16200000" flipV="1">
            <a:off x="8738872" y="2167890"/>
            <a:ext cx="830580" cy="899160"/>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a:stCxn id="250" idx="7"/>
          </p:cNvCxnSpPr>
          <p:nvPr/>
        </p:nvCxnSpPr>
        <p:spPr bwMode="auto">
          <a:xfrm rot="16200000" flipV="1">
            <a:off x="7423467" y="976949"/>
            <a:ext cx="1076326" cy="3355341"/>
          </a:xfrm>
          <a:prstGeom prst="line">
            <a:avLst/>
          </a:prstGeom>
          <a:ln w="762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7131"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815014" y="3815878"/>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037193" y="3815880"/>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3"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259374" y="3815880"/>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4"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481555" y="3815880"/>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5"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703735" y="3815881"/>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6"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925915" y="3815881"/>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7"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751111" y="3929560"/>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8"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973291" y="3929562"/>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39"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195471" y="3929562"/>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40"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417651" y="3929563"/>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41"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639831" y="3929563"/>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142" name="Picture 20"/>
          <p:cNvPicPr>
            <a:picLocks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9862011" y="3929563"/>
            <a:ext cx="534478" cy="432133"/>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233" name="Straight Connector 232"/>
          <p:cNvCxnSpPr>
            <a:stCxn id="250" idx="3"/>
          </p:cNvCxnSpPr>
          <p:nvPr/>
        </p:nvCxnSpPr>
        <p:spPr bwMode="auto">
          <a:xfrm rot="5400000">
            <a:off x="8994458" y="3338514"/>
            <a:ext cx="520066" cy="434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250" idx="4"/>
          </p:cNvCxnSpPr>
          <p:nvPr/>
        </p:nvCxnSpPr>
        <p:spPr bwMode="auto">
          <a:xfrm rot="5400000">
            <a:off x="9179242" y="3439480"/>
            <a:ext cx="501016" cy="2514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a:stCxn id="250" idx="4"/>
          </p:cNvCxnSpPr>
          <p:nvPr/>
        </p:nvCxnSpPr>
        <p:spPr bwMode="auto">
          <a:xfrm rot="5400000">
            <a:off x="9291002" y="3551240"/>
            <a:ext cx="501016" cy="2793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a:stCxn id="250" idx="4"/>
          </p:cNvCxnSpPr>
          <p:nvPr/>
        </p:nvCxnSpPr>
        <p:spPr bwMode="auto">
          <a:xfrm rot="16200000" flipH="1">
            <a:off x="9401492" y="3468688"/>
            <a:ext cx="501016" cy="193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250" idx="5"/>
          </p:cNvCxnSpPr>
          <p:nvPr/>
        </p:nvCxnSpPr>
        <p:spPr bwMode="auto">
          <a:xfrm rot="16200000" flipH="1">
            <a:off x="9522778" y="3412173"/>
            <a:ext cx="520066" cy="2870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250" idx="6"/>
          </p:cNvCxnSpPr>
          <p:nvPr/>
        </p:nvCxnSpPr>
        <p:spPr bwMode="auto">
          <a:xfrm>
            <a:off x="9674861" y="3244216"/>
            <a:ext cx="518160" cy="571500"/>
          </a:xfrm>
          <a:prstGeom prst="line">
            <a:avLst/>
          </a:prstGeom>
        </p:spPr>
        <p:style>
          <a:lnRef idx="2">
            <a:schemeClr val="accent1"/>
          </a:lnRef>
          <a:fillRef idx="0">
            <a:schemeClr val="accent1"/>
          </a:fillRef>
          <a:effectRef idx="1">
            <a:schemeClr val="accent1"/>
          </a:effectRef>
          <a:fontRef idx="minor">
            <a:schemeClr val="tx1"/>
          </a:fontRef>
        </p:style>
      </p:cxnSp>
      <p:sp>
        <p:nvSpPr>
          <p:cNvPr id="18436" name="TextBox 318"/>
          <p:cNvSpPr txBox="1">
            <a:spLocks noChangeArrowheads="1"/>
          </p:cNvSpPr>
          <p:nvPr/>
        </p:nvSpPr>
        <p:spPr bwMode="auto">
          <a:xfrm>
            <a:off x="365762" y="4507232"/>
            <a:ext cx="6436360" cy="3130492"/>
          </a:xfrm>
          <a:prstGeom prst="rect">
            <a:avLst/>
          </a:prstGeom>
          <a:noFill/>
          <a:ln w="9525">
            <a:solidFill>
              <a:schemeClr val="bg1">
                <a:lumMod val="50000"/>
              </a:schemeClr>
            </a:solidFill>
            <a:miter lim="800000"/>
            <a:headEnd/>
            <a:tailEnd/>
          </a:ln>
        </p:spPr>
        <p:txBody>
          <a:bodyPr lIns="130615" tIns="65308" rIns="130615" bIns="65308"/>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dirty="0">
                <a:latin typeface="Calibri" charset="0"/>
              </a:rPr>
              <a:t>Cost</a:t>
            </a:r>
          </a:p>
          <a:p>
            <a:pPr eaLnBrk="1" hangingPunct="1"/>
            <a:r>
              <a:rPr lang="en-US" sz="2900" dirty="0">
                <a:latin typeface="Calibri" charset="0"/>
              </a:rPr>
              <a:t>400,000 servers</a:t>
            </a:r>
          </a:p>
          <a:p>
            <a:pPr eaLnBrk="1" hangingPunct="1"/>
            <a:r>
              <a:rPr lang="en-US" sz="2900" dirty="0">
                <a:latin typeface="Calibri" charset="0"/>
              </a:rPr>
              <a:t>20,000 switches</a:t>
            </a:r>
          </a:p>
          <a:p>
            <a:pPr eaLnBrk="1" hangingPunct="1"/>
            <a:r>
              <a:rPr lang="en-US" sz="2900" dirty="0">
                <a:latin typeface="Calibri" charset="0"/>
              </a:rPr>
              <a:t>$5k per switch = $100M</a:t>
            </a:r>
          </a:p>
          <a:p>
            <a:pPr eaLnBrk="1" hangingPunct="1"/>
            <a:r>
              <a:rPr lang="en-US" sz="2900" dirty="0">
                <a:latin typeface="Calibri" charset="0"/>
              </a:rPr>
              <a:t>$1k commodity switch = $20M</a:t>
            </a:r>
          </a:p>
          <a:p>
            <a:pPr eaLnBrk="1" hangingPunct="1"/>
            <a:r>
              <a:rPr lang="en-US" sz="2900" b="1" dirty="0">
                <a:latin typeface="Calibri" charset="0"/>
              </a:rPr>
              <a:t>Savings in 10 data centers = $800M</a:t>
            </a:r>
          </a:p>
          <a:p>
            <a:pPr eaLnBrk="1" hangingPunct="1"/>
            <a:endParaRPr lang="en-US" sz="2900" dirty="0">
              <a:latin typeface="Calibri" charset="0"/>
            </a:endParaRPr>
          </a:p>
        </p:txBody>
      </p:sp>
      <p:sp>
        <p:nvSpPr>
          <p:cNvPr id="320" name="TextBox 319"/>
          <p:cNvSpPr txBox="1"/>
          <p:nvPr/>
        </p:nvSpPr>
        <p:spPr>
          <a:xfrm>
            <a:off x="7924800" y="4507232"/>
            <a:ext cx="6461760" cy="2564125"/>
          </a:xfrm>
          <a:prstGeom prst="rect">
            <a:avLst/>
          </a:prstGeom>
          <a:noFill/>
          <a:ln>
            <a:solidFill>
              <a:schemeClr val="bg1">
                <a:lumMod val="50000"/>
              </a:schemeClr>
            </a:solidFill>
          </a:ln>
        </p:spPr>
        <p:txBody>
          <a:bodyPr lIns="130615" tIns="65308" rIns="130615" bIns="65308"/>
          <a:lstStyle/>
          <a:p>
            <a:pPr>
              <a:defRPr/>
            </a:pPr>
            <a:r>
              <a:rPr lang="en-US" sz="4000" dirty="0">
                <a:solidFill>
                  <a:srgbClr val="FFFFFF"/>
                </a:solidFill>
                <a:latin typeface="Calibri" charset="0"/>
                <a:ea typeface="ＭＳ Ｐゴシック" charset="-128"/>
                <a:cs typeface="ＭＳ Ｐゴシック" charset="-128"/>
              </a:rPr>
              <a:t>Control</a:t>
            </a:r>
            <a:endParaRPr lang="en-US" sz="2900" dirty="0">
              <a:solidFill>
                <a:srgbClr val="FFFFFF"/>
              </a:solidFill>
              <a:latin typeface="Calibri" charset="0"/>
              <a:ea typeface="ＭＳ Ｐゴシック" charset="-128"/>
              <a:cs typeface="ＭＳ Ｐゴシック" charset="-128"/>
            </a:endParaRPr>
          </a:p>
          <a:p>
            <a:pPr>
              <a:defRPr/>
            </a:pPr>
            <a:r>
              <a:rPr lang="en-US" sz="2900" dirty="0">
                <a:solidFill>
                  <a:srgbClr val="FFFFFF"/>
                </a:solidFill>
                <a:latin typeface="Calibri" charset="0"/>
                <a:ea typeface="ＭＳ Ｐゴシック" charset="-128"/>
                <a:cs typeface="ＭＳ Ｐゴシック" charset="-128"/>
              </a:rPr>
              <a:t>More flexible control</a:t>
            </a:r>
          </a:p>
          <a:p>
            <a:pPr>
              <a:defRPr/>
            </a:pPr>
            <a:r>
              <a:rPr lang="en-US" sz="2900" dirty="0">
                <a:solidFill>
                  <a:srgbClr val="FFFFFF"/>
                </a:solidFill>
                <a:latin typeface="Calibri" charset="0"/>
                <a:ea typeface="ＭＳ Ｐゴシック" charset="-128"/>
                <a:cs typeface="ＭＳ Ｐゴシック" charset="-128"/>
              </a:rPr>
              <a:t>Tailor network as needed</a:t>
            </a:r>
          </a:p>
          <a:p>
            <a:pPr>
              <a:defRPr/>
            </a:pPr>
            <a:r>
              <a:rPr lang="en-US" sz="2900" dirty="0">
                <a:solidFill>
                  <a:srgbClr val="FFFFFF"/>
                </a:solidFill>
                <a:latin typeface="Calibri" charset="0"/>
                <a:ea typeface="ＭＳ Ｐゴシック" charset="-128"/>
                <a:cs typeface="ＭＳ Ｐゴシック" charset="-128"/>
              </a:rPr>
              <a:t>Quickly improve and innovate</a:t>
            </a:r>
          </a:p>
        </p:txBody>
      </p:sp>
      <p:sp>
        <p:nvSpPr>
          <p:cNvPr id="309" name="Can 308"/>
          <p:cNvSpPr/>
          <p:nvPr/>
        </p:nvSpPr>
        <p:spPr>
          <a:xfrm>
            <a:off x="5550505" y="1874520"/>
            <a:ext cx="1090986" cy="43434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310" name="Can 309"/>
          <p:cNvSpPr/>
          <p:nvPr/>
        </p:nvSpPr>
        <p:spPr>
          <a:xfrm>
            <a:off x="8029547" y="1874520"/>
            <a:ext cx="1090986" cy="43434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grpSp>
        <p:nvGrpSpPr>
          <p:cNvPr id="2" name="Group 1"/>
          <p:cNvGrpSpPr/>
          <p:nvPr/>
        </p:nvGrpSpPr>
        <p:grpSpPr>
          <a:xfrm>
            <a:off x="4326446" y="2990851"/>
            <a:ext cx="1014613" cy="447678"/>
            <a:chOff x="4326444" y="2990850"/>
            <a:chExt cx="1014613" cy="447678"/>
          </a:xfrm>
        </p:grpSpPr>
        <p:sp>
          <p:nvSpPr>
            <p:cNvPr id="311" name="Can 310"/>
            <p:cNvSpPr/>
            <p:nvPr/>
          </p:nvSpPr>
          <p:spPr>
            <a:xfrm>
              <a:off x="4721901" y="2990850"/>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Can 311"/>
            <p:cNvSpPr/>
            <p:nvPr/>
          </p:nvSpPr>
          <p:spPr>
            <a:xfrm>
              <a:off x="4590082" y="3065146"/>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Can 312"/>
            <p:cNvSpPr/>
            <p:nvPr/>
          </p:nvSpPr>
          <p:spPr>
            <a:xfrm>
              <a:off x="4458263" y="3139442"/>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Can 313"/>
            <p:cNvSpPr/>
            <p:nvPr/>
          </p:nvSpPr>
          <p:spPr>
            <a:xfrm>
              <a:off x="4326444" y="3213738"/>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5991751" y="2990851"/>
            <a:ext cx="1014613" cy="447678"/>
            <a:chOff x="4326444" y="2990850"/>
            <a:chExt cx="1014613" cy="447678"/>
          </a:xfrm>
        </p:grpSpPr>
        <p:sp>
          <p:nvSpPr>
            <p:cNvPr id="321" name="Can 320"/>
            <p:cNvSpPr/>
            <p:nvPr/>
          </p:nvSpPr>
          <p:spPr>
            <a:xfrm>
              <a:off x="4721901" y="2990850"/>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Can 321"/>
            <p:cNvSpPr/>
            <p:nvPr/>
          </p:nvSpPr>
          <p:spPr>
            <a:xfrm>
              <a:off x="4590082" y="3065146"/>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Can 322"/>
            <p:cNvSpPr/>
            <p:nvPr/>
          </p:nvSpPr>
          <p:spPr>
            <a:xfrm>
              <a:off x="4458263" y="3139442"/>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Can 323"/>
            <p:cNvSpPr/>
            <p:nvPr/>
          </p:nvSpPr>
          <p:spPr>
            <a:xfrm>
              <a:off x="4326444" y="3213738"/>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5" name="Group 324"/>
          <p:cNvGrpSpPr/>
          <p:nvPr/>
        </p:nvGrpSpPr>
        <p:grpSpPr>
          <a:xfrm flipH="1">
            <a:off x="7657057" y="2990851"/>
            <a:ext cx="1014613" cy="447678"/>
            <a:chOff x="4326444" y="2990850"/>
            <a:chExt cx="1014613" cy="447678"/>
          </a:xfrm>
        </p:grpSpPr>
        <p:sp>
          <p:nvSpPr>
            <p:cNvPr id="326" name="Can 325"/>
            <p:cNvSpPr/>
            <p:nvPr/>
          </p:nvSpPr>
          <p:spPr>
            <a:xfrm>
              <a:off x="4721901" y="2990850"/>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 name="Can 326"/>
            <p:cNvSpPr/>
            <p:nvPr/>
          </p:nvSpPr>
          <p:spPr>
            <a:xfrm>
              <a:off x="4590082" y="3065146"/>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Can 327"/>
            <p:cNvSpPr/>
            <p:nvPr/>
          </p:nvSpPr>
          <p:spPr>
            <a:xfrm>
              <a:off x="4458263" y="3139442"/>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Can 328"/>
            <p:cNvSpPr/>
            <p:nvPr/>
          </p:nvSpPr>
          <p:spPr>
            <a:xfrm>
              <a:off x="4326444" y="3213738"/>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0" name="Group 329"/>
          <p:cNvGrpSpPr/>
          <p:nvPr/>
        </p:nvGrpSpPr>
        <p:grpSpPr>
          <a:xfrm flipH="1">
            <a:off x="9186892" y="2990851"/>
            <a:ext cx="1014613" cy="447678"/>
            <a:chOff x="4326444" y="2990850"/>
            <a:chExt cx="1014613" cy="447678"/>
          </a:xfrm>
        </p:grpSpPr>
        <p:sp>
          <p:nvSpPr>
            <p:cNvPr id="331" name="Can 330"/>
            <p:cNvSpPr/>
            <p:nvPr/>
          </p:nvSpPr>
          <p:spPr>
            <a:xfrm>
              <a:off x="4721901" y="2990850"/>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Can 331"/>
            <p:cNvSpPr/>
            <p:nvPr/>
          </p:nvSpPr>
          <p:spPr>
            <a:xfrm>
              <a:off x="4590082" y="3065146"/>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Can 332"/>
            <p:cNvSpPr/>
            <p:nvPr/>
          </p:nvSpPr>
          <p:spPr>
            <a:xfrm>
              <a:off x="4458263" y="3139442"/>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Can 333"/>
            <p:cNvSpPr/>
            <p:nvPr/>
          </p:nvSpPr>
          <p:spPr>
            <a:xfrm>
              <a:off x="4326444" y="3213738"/>
              <a:ext cx="619156" cy="224790"/>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6375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Sidebar: Lessons from the computer industry</a:t>
            </a:r>
            <a:endParaRPr lang="en-US" dirty="0"/>
          </a:p>
        </p:txBody>
      </p:sp>
    </p:spTree>
    <p:extLst>
      <p:ext uri="{BB962C8B-B14F-4D97-AF65-F5344CB8AC3E}">
        <p14:creationId xmlns:p14="http://schemas.microsoft.com/office/powerpoint/2010/main" val="2867991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a:t>Hardware</a:t>
            </a:r>
          </a:p>
        </p:txBody>
      </p:sp>
      <p:sp>
        <p:nvSpPr>
          <p:cNvPr id="3" name="Content Placeholder 2"/>
          <p:cNvSpPr>
            <a:spLocks noGrp="1"/>
          </p:cNvSpPr>
          <p:nvPr>
            <p:ph type="subTitle" idx="1"/>
          </p:nvPr>
        </p:nvSpPr>
        <p:spPr/>
        <p:txBody>
          <a:bodyPr>
            <a:normAutofit/>
          </a:bodyPr>
          <a:lstStyle/>
          <a:p>
            <a:endParaRPr lang="en-US" sz="4400" dirty="0"/>
          </a:p>
        </p:txBody>
      </p:sp>
    </p:spTree>
    <p:extLst>
      <p:ext uri="{BB962C8B-B14F-4D97-AF65-F5344CB8AC3E}">
        <p14:creationId xmlns:p14="http://schemas.microsoft.com/office/powerpoint/2010/main" val="14057969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2000: Rack-mounted Servers</a:t>
            </a:r>
            <a:endParaRPr lang="en-US" dirty="0"/>
          </a:p>
        </p:txBody>
      </p:sp>
      <p:pic>
        <p:nvPicPr>
          <p:cNvPr id="5" name="Picture 4"/>
          <p:cNvPicPr>
            <a:picLocks noChangeAspect="1"/>
          </p:cNvPicPr>
          <p:nvPr/>
        </p:nvPicPr>
        <p:blipFill rotWithShape="1">
          <a:blip r:embed="rId2"/>
          <a:srcRect l="10973" t="38808" r="2979" b="18641"/>
          <a:stretch/>
        </p:blipFill>
        <p:spPr>
          <a:xfrm>
            <a:off x="3477429" y="5679792"/>
            <a:ext cx="7856973" cy="2185507"/>
          </a:xfrm>
          <a:prstGeom prst="rect">
            <a:avLst/>
          </a:prstGeom>
        </p:spPr>
      </p:pic>
      <p:pic>
        <p:nvPicPr>
          <p:cNvPr id="2" name="Picture 1"/>
          <p:cNvPicPr>
            <a:picLocks noChangeAspect="1"/>
          </p:cNvPicPr>
          <p:nvPr/>
        </p:nvPicPr>
        <p:blipFill>
          <a:blip r:embed="rId3"/>
          <a:stretch>
            <a:fillRect/>
          </a:stretch>
        </p:blipFill>
        <p:spPr>
          <a:xfrm>
            <a:off x="5353011" y="1952242"/>
            <a:ext cx="4013483" cy="3210786"/>
          </a:xfrm>
          <a:prstGeom prst="rect">
            <a:avLst/>
          </a:prstGeom>
        </p:spPr>
      </p:pic>
      <p:sp>
        <p:nvSpPr>
          <p:cNvPr id="6" name="TextBox 5"/>
          <p:cNvSpPr txBox="1"/>
          <p:nvPr/>
        </p:nvSpPr>
        <p:spPr>
          <a:xfrm>
            <a:off x="2588521" y="1824322"/>
            <a:ext cx="2643011" cy="707882"/>
          </a:xfrm>
          <a:prstGeom prst="rect">
            <a:avLst/>
          </a:prstGeom>
          <a:noFill/>
        </p:spPr>
        <p:txBody>
          <a:bodyPr wrap="none" lIns="91435" tIns="45718" rIns="91435" bIns="45718" rtlCol="0">
            <a:spAutoFit/>
          </a:bodyPr>
          <a:lstStyle/>
          <a:p>
            <a:pPr algn="ctr"/>
            <a:r>
              <a:rPr lang="en-US" sz="4000" dirty="0"/>
              <a:t>Dell Servers</a:t>
            </a:r>
          </a:p>
        </p:txBody>
      </p:sp>
      <p:sp>
        <p:nvSpPr>
          <p:cNvPr id="7" name="TextBox 6"/>
          <p:cNvSpPr txBox="1"/>
          <p:nvPr/>
        </p:nvSpPr>
        <p:spPr>
          <a:xfrm>
            <a:off x="906410" y="5679792"/>
            <a:ext cx="2421346" cy="707882"/>
          </a:xfrm>
          <a:prstGeom prst="rect">
            <a:avLst/>
          </a:prstGeom>
          <a:noFill/>
        </p:spPr>
        <p:txBody>
          <a:bodyPr wrap="none" lIns="91435" tIns="45718" rIns="91435" bIns="45718" rtlCol="0">
            <a:spAutoFit/>
          </a:bodyPr>
          <a:lstStyle/>
          <a:p>
            <a:pPr algn="ctr"/>
            <a:r>
              <a:rPr lang="en-US" sz="4000" dirty="0"/>
              <a:t>HP Servers</a:t>
            </a:r>
          </a:p>
        </p:txBody>
      </p:sp>
    </p:spTree>
    <p:extLst>
      <p:ext uri="{BB962C8B-B14F-4D97-AF65-F5344CB8AC3E}">
        <p14:creationId xmlns:p14="http://schemas.microsoft.com/office/powerpoint/2010/main" val="418650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The </a:t>
            </a:r>
            <a:r>
              <a:rPr lang="en-US" dirty="0" err="1" smtClean="0"/>
              <a:t>whitebox</a:t>
            </a:r>
            <a:r>
              <a:rPr lang="en-US" dirty="0" smtClean="0"/>
              <a:t> server</a:t>
            </a:r>
            <a:endParaRPr lang="en-US" dirty="0"/>
          </a:p>
        </p:txBody>
      </p:sp>
      <p:pic>
        <p:nvPicPr>
          <p:cNvPr id="4" name="Picture 3"/>
          <p:cNvPicPr>
            <a:picLocks noChangeAspect="1"/>
          </p:cNvPicPr>
          <p:nvPr/>
        </p:nvPicPr>
        <p:blipFill rotWithShape="1">
          <a:blip r:embed="rId3"/>
          <a:srcRect l="1584" t="31668" r="2169" b="30793"/>
          <a:stretch/>
        </p:blipFill>
        <p:spPr>
          <a:xfrm>
            <a:off x="231829" y="2025221"/>
            <a:ext cx="14081069" cy="205954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08" b="96623" l="4000" r="97969"/>
                    </a14:imgEffect>
                  </a14:imgLayer>
                </a14:imgProps>
              </a:ext>
            </a:extLst>
          </a:blip>
          <a:stretch>
            <a:fillRect/>
          </a:stretch>
        </p:blipFill>
        <p:spPr>
          <a:xfrm>
            <a:off x="4657956" y="6194779"/>
            <a:ext cx="1794277" cy="1544198"/>
          </a:xfrm>
          <a:prstGeom prst="rect">
            <a:avLst/>
          </a:prstGeom>
        </p:spPr>
      </p:pic>
      <p:sp>
        <p:nvSpPr>
          <p:cNvPr id="8" name="Rounded Rectangle 7"/>
          <p:cNvSpPr/>
          <p:nvPr/>
        </p:nvSpPr>
        <p:spPr>
          <a:xfrm rot="697748">
            <a:off x="6675937" y="6422408"/>
            <a:ext cx="1485613" cy="1178939"/>
          </a:xfrm>
          <a:prstGeom prst="roundRect">
            <a:avLst/>
          </a:prstGeom>
          <a:solidFill>
            <a:schemeClr val="tx1">
              <a:lumMod val="50000"/>
            </a:schemeClr>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dirty="0" smtClean="0"/>
              <a:t>DRAM</a:t>
            </a:r>
            <a:endParaRPr lang="en-US" dirty="0"/>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57115" y="5923050"/>
            <a:ext cx="2711558" cy="2169247"/>
          </a:xfrm>
          <a:prstGeom prst="rect">
            <a:avLst/>
          </a:prstGeom>
        </p:spPr>
      </p:pic>
      <p:sp>
        <p:nvSpPr>
          <p:cNvPr id="17" name="Rounded Rectangle 16"/>
          <p:cNvSpPr/>
          <p:nvPr/>
        </p:nvSpPr>
        <p:spPr>
          <a:xfrm>
            <a:off x="3689780" y="5974539"/>
            <a:ext cx="7396718" cy="2006200"/>
          </a:xfrm>
          <a:prstGeom prst="roundRect">
            <a:avLst/>
          </a:prstGeom>
          <a:noFill/>
          <a:ln w="76200" cmpd="sng">
            <a:solidFill>
              <a:schemeClr val="tx1">
                <a:lumMod val="85000"/>
              </a:schemeClr>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12" name="Picture 11"/>
          <p:cNvPicPr>
            <a:picLocks noChangeAspect="1"/>
          </p:cNvPicPr>
          <p:nvPr/>
        </p:nvPicPr>
        <p:blipFill>
          <a:blip r:embed="rId8"/>
          <a:stretch>
            <a:fillRect/>
          </a:stretch>
        </p:blipFill>
        <p:spPr>
          <a:xfrm>
            <a:off x="6282679" y="4251200"/>
            <a:ext cx="2205427" cy="1314774"/>
          </a:xfrm>
          <a:prstGeom prst="rect">
            <a:avLst/>
          </a:prstGeom>
        </p:spPr>
      </p:pic>
      <p:sp>
        <p:nvSpPr>
          <p:cNvPr id="19" name="TextBox 18"/>
          <p:cNvSpPr txBox="1"/>
          <p:nvPr/>
        </p:nvSpPr>
        <p:spPr>
          <a:xfrm>
            <a:off x="3778946" y="5540226"/>
            <a:ext cx="1686870" cy="461661"/>
          </a:xfrm>
          <a:prstGeom prst="rect">
            <a:avLst/>
          </a:prstGeom>
          <a:noFill/>
        </p:spPr>
        <p:txBody>
          <a:bodyPr wrap="none" lIns="91435" tIns="45718" rIns="91435" bIns="45718" rtlCol="0">
            <a:spAutoFit/>
          </a:bodyPr>
          <a:lstStyle/>
          <a:p>
            <a:r>
              <a:rPr lang="en-US" sz="2400" dirty="0"/>
              <a:t>Sheet metal</a:t>
            </a:r>
          </a:p>
        </p:txBody>
      </p:sp>
    </p:spTree>
    <p:extLst>
      <p:ext uri="{BB962C8B-B14F-4D97-AF65-F5344CB8AC3E}">
        <p14:creationId xmlns:p14="http://schemas.microsoft.com/office/powerpoint/2010/main" val="127829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1.6882E-6 4.10869E-6 L 0.00358 0.20832 " pathEditMode="relative" rAng="0" ptsTypes="AA">
                                      <p:cBhvr>
                                        <p:cTn id="22" dur="1000" fill="hold"/>
                                        <p:tgtEl>
                                          <p:spTgt spid="12"/>
                                        </p:tgtEl>
                                        <p:attrNameLst>
                                          <p:attrName>ppt_x</p:attrName>
                                          <p:attrName>ppt_y</p:attrName>
                                        </p:attrNameLst>
                                      </p:cBhvr>
                                      <p:rCtr x="174" y="10407"/>
                                    </p:animMotion>
                                  </p:childTnLst>
                                </p:cTn>
                              </p:par>
                              <p:par>
                                <p:cTn id="23" presetID="6" presetClass="emph" presetSubtype="0" fill="hold" nodeType="withEffect">
                                  <p:stCondLst>
                                    <p:cond delay="0"/>
                                  </p:stCondLst>
                                  <p:childTnLst>
                                    <p:animScale>
                                      <p:cBhvr>
                                        <p:cTn id="24" dur="1000" fill="hold"/>
                                        <p:tgtEl>
                                          <p:spTgt spid="12"/>
                                        </p:tgtEl>
                                      </p:cBhvr>
                                      <p:by x="25000" y="25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983"/>
          <a:stretch/>
        </p:blipFill>
        <p:spPr>
          <a:xfrm>
            <a:off x="133998" y="0"/>
            <a:ext cx="14354589" cy="8229600"/>
          </a:xfrm>
          <a:prstGeom prst="rect">
            <a:avLst/>
          </a:prstGeom>
        </p:spPr>
      </p:pic>
    </p:spTree>
    <p:extLst>
      <p:ext uri="{BB962C8B-B14F-4D97-AF65-F5344CB8AC3E}">
        <p14:creationId xmlns:p14="http://schemas.microsoft.com/office/powerpoint/2010/main" val="31044728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Dell Stock Price</a:t>
            </a:r>
            <a:endParaRPr lang="en-US" dirty="0"/>
          </a:p>
        </p:txBody>
      </p:sp>
      <p:pic>
        <p:nvPicPr>
          <p:cNvPr id="6" name="Picture 5" descr="Screen Shot 2014-03-23 at 6.01.34 PM.png"/>
          <p:cNvPicPr>
            <a:picLocks noChangeAspect="1"/>
          </p:cNvPicPr>
          <p:nvPr/>
        </p:nvPicPr>
        <p:blipFill rotWithShape="1">
          <a:blip r:embed="rId3">
            <a:extLst>
              <a:ext uri="{28A0092B-C50C-407E-A947-70E740481C1C}">
                <a14:useLocalDpi xmlns:a14="http://schemas.microsoft.com/office/drawing/2010/main" val="0"/>
              </a:ext>
            </a:extLst>
          </a:blip>
          <a:srcRect l="669"/>
          <a:stretch/>
        </p:blipFill>
        <p:spPr>
          <a:xfrm>
            <a:off x="321939" y="2300995"/>
            <a:ext cx="13913102" cy="4924577"/>
          </a:xfrm>
          <a:prstGeom prst="rect">
            <a:avLst/>
          </a:prstGeom>
        </p:spPr>
      </p:pic>
      <p:sp>
        <p:nvSpPr>
          <p:cNvPr id="3" name="TextBox 2"/>
          <p:cNvSpPr txBox="1"/>
          <p:nvPr/>
        </p:nvSpPr>
        <p:spPr>
          <a:xfrm>
            <a:off x="13003370" y="7761746"/>
            <a:ext cx="1707152" cy="384717"/>
          </a:xfrm>
          <a:prstGeom prst="rect">
            <a:avLst/>
          </a:prstGeom>
          <a:noFill/>
        </p:spPr>
        <p:txBody>
          <a:bodyPr wrap="none" lIns="91435" tIns="45718" rIns="91435" bIns="45718" rtlCol="0">
            <a:spAutoFit/>
          </a:bodyPr>
          <a:lstStyle/>
          <a:p>
            <a:r>
              <a:rPr lang="en-US" dirty="0" smtClean="0"/>
              <a:t>Google Finance</a:t>
            </a:r>
            <a:endParaRPr lang="en-US" dirty="0"/>
          </a:p>
        </p:txBody>
      </p:sp>
      <p:sp>
        <p:nvSpPr>
          <p:cNvPr id="4" name="TextBox 3"/>
          <p:cNvSpPr txBox="1"/>
          <p:nvPr/>
        </p:nvSpPr>
        <p:spPr>
          <a:xfrm>
            <a:off x="388281" y="2165731"/>
            <a:ext cx="964617" cy="707882"/>
          </a:xfrm>
          <a:prstGeom prst="rect">
            <a:avLst/>
          </a:prstGeom>
          <a:noFill/>
        </p:spPr>
        <p:txBody>
          <a:bodyPr wrap="none" lIns="91435" tIns="45718" rIns="91435" bIns="45718" rtlCol="0">
            <a:spAutoFit/>
          </a:bodyPr>
          <a:lstStyle/>
          <a:p>
            <a:r>
              <a:rPr lang="en-US" sz="4000" dirty="0">
                <a:solidFill>
                  <a:srgbClr val="C0504D"/>
                </a:solidFill>
              </a:rPr>
              <a:t>$42</a:t>
            </a:r>
          </a:p>
        </p:txBody>
      </p:sp>
      <p:sp>
        <p:nvSpPr>
          <p:cNvPr id="7" name="TextBox 6"/>
          <p:cNvSpPr txBox="1"/>
          <p:nvPr/>
        </p:nvSpPr>
        <p:spPr>
          <a:xfrm>
            <a:off x="13041673" y="5596241"/>
            <a:ext cx="964617" cy="707882"/>
          </a:xfrm>
          <a:prstGeom prst="rect">
            <a:avLst/>
          </a:prstGeom>
          <a:noFill/>
        </p:spPr>
        <p:txBody>
          <a:bodyPr wrap="none" lIns="91435" tIns="45718" rIns="91435" bIns="45718" rtlCol="0">
            <a:spAutoFit/>
          </a:bodyPr>
          <a:lstStyle/>
          <a:p>
            <a:r>
              <a:rPr lang="en-US" sz="4000" dirty="0">
                <a:solidFill>
                  <a:srgbClr val="C0504D"/>
                </a:solidFill>
              </a:rPr>
              <a:t>$14</a:t>
            </a:r>
          </a:p>
        </p:txBody>
      </p:sp>
      <p:sp>
        <p:nvSpPr>
          <p:cNvPr id="5" name="TextBox 4"/>
          <p:cNvSpPr txBox="1"/>
          <p:nvPr/>
        </p:nvSpPr>
        <p:spPr>
          <a:xfrm>
            <a:off x="353955" y="6512980"/>
            <a:ext cx="1224604" cy="707882"/>
          </a:xfrm>
          <a:prstGeom prst="rect">
            <a:avLst/>
          </a:prstGeom>
          <a:solidFill>
            <a:srgbClr val="FFFFFF"/>
          </a:solidFill>
        </p:spPr>
        <p:txBody>
          <a:bodyPr wrap="none" lIns="91435" tIns="45718" rIns="91435" bIns="45718" rtlCol="0">
            <a:spAutoFit/>
          </a:bodyPr>
          <a:lstStyle/>
          <a:p>
            <a:r>
              <a:rPr lang="en-US" sz="4000" dirty="0">
                <a:solidFill>
                  <a:schemeClr val="bg1"/>
                </a:solidFill>
              </a:rPr>
              <a:t>2005</a:t>
            </a:r>
          </a:p>
        </p:txBody>
      </p:sp>
      <p:sp>
        <p:nvSpPr>
          <p:cNvPr id="8" name="TextBox 7"/>
          <p:cNvSpPr txBox="1"/>
          <p:nvPr/>
        </p:nvSpPr>
        <p:spPr>
          <a:xfrm>
            <a:off x="13003370" y="6517685"/>
            <a:ext cx="1224604" cy="707882"/>
          </a:xfrm>
          <a:prstGeom prst="rect">
            <a:avLst/>
          </a:prstGeom>
          <a:solidFill>
            <a:srgbClr val="FFFFFF"/>
          </a:solidFill>
        </p:spPr>
        <p:txBody>
          <a:bodyPr wrap="none" lIns="91435" tIns="45718" rIns="91435" bIns="45718" rtlCol="0">
            <a:spAutoFit/>
          </a:bodyPr>
          <a:lstStyle/>
          <a:p>
            <a:r>
              <a:rPr lang="en-US" sz="4000" dirty="0">
                <a:solidFill>
                  <a:schemeClr val="bg1"/>
                </a:solidFill>
              </a:rPr>
              <a:t>2013</a:t>
            </a:r>
          </a:p>
        </p:txBody>
      </p:sp>
      <p:cxnSp>
        <p:nvCxnSpPr>
          <p:cNvPr id="10" name="Straight Arrow Connector 9"/>
          <p:cNvCxnSpPr>
            <a:stCxn id="4" idx="3"/>
            <a:endCxn id="7" idx="1"/>
          </p:cNvCxnSpPr>
          <p:nvPr/>
        </p:nvCxnSpPr>
        <p:spPr>
          <a:xfrm>
            <a:off x="1352898" y="2519672"/>
            <a:ext cx="11688775" cy="3430510"/>
          </a:xfrm>
          <a:prstGeom prst="straightConnector1">
            <a:avLst/>
          </a:prstGeom>
          <a:ln w="762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401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a:t>Software</a:t>
            </a:r>
          </a:p>
        </p:txBody>
      </p:sp>
      <p:sp>
        <p:nvSpPr>
          <p:cNvPr id="3" name="Content Placeholder 2"/>
          <p:cNvSpPr>
            <a:spLocks noGrp="1"/>
          </p:cNvSpPr>
          <p:nvPr>
            <p:ph type="subTitle" idx="1"/>
          </p:nvPr>
        </p:nvSpPr>
        <p:spPr/>
        <p:txBody>
          <a:bodyPr>
            <a:normAutofit/>
          </a:bodyPr>
          <a:lstStyle/>
          <a:p>
            <a:endParaRPr lang="en-US" sz="4400" dirty="0"/>
          </a:p>
        </p:txBody>
      </p:sp>
    </p:spTree>
    <p:extLst>
      <p:ext uri="{BB962C8B-B14F-4D97-AF65-F5344CB8AC3E}">
        <p14:creationId xmlns:p14="http://schemas.microsoft.com/office/powerpoint/2010/main" val="29754565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5400" dirty="0"/>
              <a:t>“Software will eat the world”</a:t>
            </a:r>
          </a:p>
        </p:txBody>
      </p:sp>
      <p:sp>
        <p:nvSpPr>
          <p:cNvPr id="8" name="Subtitle 7"/>
          <p:cNvSpPr>
            <a:spLocks noGrp="1"/>
          </p:cNvSpPr>
          <p:nvPr>
            <p:ph type="subTitle" idx="1"/>
          </p:nvPr>
        </p:nvSpPr>
        <p:spPr>
          <a:xfrm>
            <a:off x="2513306" y="4245053"/>
            <a:ext cx="10241280" cy="2103120"/>
          </a:xfrm>
        </p:spPr>
        <p:txBody>
          <a:bodyPr/>
          <a:lstStyle/>
          <a:p>
            <a:pPr algn="r"/>
            <a:r>
              <a:rPr lang="en-US" dirty="0" smtClean="0"/>
              <a:t>Marc Andreessen</a:t>
            </a:r>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29</a:t>
            </a:fld>
            <a:endParaRPr lang="en-US" dirty="0"/>
          </a:p>
        </p:txBody>
      </p:sp>
    </p:spTree>
    <p:extLst>
      <p:ext uri="{BB962C8B-B14F-4D97-AF65-F5344CB8AC3E}">
        <p14:creationId xmlns:p14="http://schemas.microsoft.com/office/powerpoint/2010/main" val="1830327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6000" dirty="0"/>
              <a:t>Why was an Internet so</a:t>
            </a:r>
            <a:br>
              <a:rPr lang="en-US" sz="6000" dirty="0"/>
            </a:br>
            <a:r>
              <a:rPr lang="en-US" sz="6000" dirty="0">
                <a:solidFill>
                  <a:srgbClr val="FFFF00"/>
                </a:solidFill>
              </a:rPr>
              <a:t>simple and dumb </a:t>
            </a:r>
            <a:r>
              <a:rPr lang="en-US" sz="6000" dirty="0"/>
              <a:t/>
            </a:r>
            <a:br>
              <a:rPr lang="en-US" sz="6000" dirty="0"/>
            </a:br>
            <a:r>
              <a:rPr lang="en-US" sz="6000" dirty="0"/>
              <a:t>so successful?</a:t>
            </a:r>
            <a:br>
              <a:rPr lang="en-US" sz="6000" dirty="0"/>
            </a:br>
            <a:endParaRPr lang="en-US" sz="6000" dirty="0"/>
          </a:p>
        </p:txBody>
      </p:sp>
    </p:spTree>
    <p:extLst>
      <p:ext uri="{BB962C8B-B14F-4D97-AF65-F5344CB8AC3E}">
        <p14:creationId xmlns:p14="http://schemas.microsoft.com/office/powerpoint/2010/main" val="37850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14096"/>
            <a:ext cx="13167360" cy="1371600"/>
          </a:xfrm>
        </p:spPr>
        <p:txBody>
          <a:bodyPr>
            <a:normAutofit/>
          </a:bodyPr>
          <a:lstStyle/>
          <a:p>
            <a:r>
              <a:rPr lang="en-US" sz="5400" dirty="0"/>
              <a:t>Software in 2014</a:t>
            </a:r>
          </a:p>
        </p:txBody>
      </p:sp>
      <p:sp>
        <p:nvSpPr>
          <p:cNvPr id="3" name="Content Placeholder 2"/>
          <p:cNvSpPr>
            <a:spLocks noGrp="1"/>
          </p:cNvSpPr>
          <p:nvPr>
            <p:ph idx="1"/>
          </p:nvPr>
        </p:nvSpPr>
        <p:spPr>
          <a:xfrm>
            <a:off x="1578126" y="1619938"/>
            <a:ext cx="13167360" cy="6145529"/>
          </a:xfrm>
        </p:spPr>
        <p:txBody>
          <a:bodyPr>
            <a:noAutofit/>
          </a:bodyPr>
          <a:lstStyle/>
          <a:p>
            <a:pPr marL="0" indent="0">
              <a:buNone/>
            </a:pPr>
            <a:r>
              <a:rPr lang="en-US" sz="3600" b="1" dirty="0"/>
              <a:t>Smartphone</a:t>
            </a:r>
            <a:r>
              <a:rPr lang="en-US" sz="3600" dirty="0"/>
              <a:t>: Open 75%, Closed 25%</a:t>
            </a:r>
            <a:endParaRPr lang="en-US" sz="3600" b="1" dirty="0"/>
          </a:p>
          <a:p>
            <a:pPr marL="0" indent="0">
              <a:buNone/>
            </a:pPr>
            <a:r>
              <a:rPr lang="en-US" sz="3600" b="1" dirty="0"/>
              <a:t>Browser</a:t>
            </a:r>
            <a:r>
              <a:rPr lang="en-US" sz="3600" dirty="0"/>
              <a:t>: Open 63%, Closed 37%</a:t>
            </a:r>
          </a:p>
          <a:p>
            <a:pPr marL="0" indent="0">
              <a:buNone/>
            </a:pPr>
            <a:r>
              <a:rPr lang="en-US" sz="3600" b="1" dirty="0"/>
              <a:t>Websites</a:t>
            </a:r>
            <a:r>
              <a:rPr lang="en-US" sz="3600" dirty="0"/>
              <a:t>: Open 67%, Closed 33%</a:t>
            </a:r>
            <a:endParaRPr lang="en-US" sz="3600" b="1" dirty="0"/>
          </a:p>
          <a:p>
            <a:pPr marL="0" indent="0">
              <a:buNone/>
            </a:pPr>
            <a:endParaRPr lang="en-US" sz="3600" b="1" dirty="0"/>
          </a:p>
          <a:p>
            <a:pPr marL="0" indent="0">
              <a:buNone/>
            </a:pPr>
            <a:r>
              <a:rPr lang="en-US" sz="3600" b="1" dirty="0"/>
              <a:t>DC servers</a:t>
            </a:r>
            <a:r>
              <a:rPr lang="en-US" sz="3600" dirty="0"/>
              <a:t>: Open 70%, Closed 30%</a:t>
            </a:r>
          </a:p>
          <a:p>
            <a:pPr marL="0" indent="0">
              <a:buNone/>
            </a:pPr>
            <a:r>
              <a:rPr lang="en-US" sz="3600" b="1" dirty="0"/>
              <a:t>Tablet</a:t>
            </a:r>
            <a:r>
              <a:rPr lang="en-US" sz="3600" dirty="0"/>
              <a:t>: Open 62%, Closed 38%</a:t>
            </a:r>
          </a:p>
          <a:p>
            <a:pPr marL="0" indent="0">
              <a:buNone/>
            </a:pPr>
            <a:r>
              <a:rPr lang="en-US" sz="3600" b="1" dirty="0"/>
              <a:t>Mainframes</a:t>
            </a:r>
            <a:r>
              <a:rPr lang="en-US" sz="3600" dirty="0"/>
              <a:t>: Open 60%, Closed 40%</a:t>
            </a:r>
          </a:p>
          <a:p>
            <a:pPr marL="0" indent="0">
              <a:buNone/>
            </a:pPr>
            <a:r>
              <a:rPr lang="en-US" sz="3600" b="1" dirty="0"/>
              <a:t>Supercomputers</a:t>
            </a:r>
            <a:r>
              <a:rPr lang="en-US" sz="3600" dirty="0"/>
              <a:t>: Open 99%</a:t>
            </a:r>
          </a:p>
          <a:p>
            <a:pPr marL="0" indent="0">
              <a:buNone/>
            </a:pPr>
            <a:endParaRPr lang="en-US" sz="3600" dirty="0"/>
          </a:p>
          <a:p>
            <a:pPr marL="0" indent="0">
              <a:buNone/>
            </a:pPr>
            <a:r>
              <a:rPr lang="en-US" sz="3600" dirty="0"/>
              <a:t>Open-source still growing fast</a:t>
            </a:r>
          </a:p>
        </p:txBody>
      </p:sp>
      <p:sp>
        <p:nvSpPr>
          <p:cNvPr id="4" name="Slide Number Placeholder 3"/>
          <p:cNvSpPr>
            <a:spLocks noGrp="1"/>
          </p:cNvSpPr>
          <p:nvPr>
            <p:ph type="sldNum" sz="quarter" idx="12"/>
          </p:nvPr>
        </p:nvSpPr>
        <p:spPr/>
        <p:txBody>
          <a:bodyPr/>
          <a:lstStyle/>
          <a:p>
            <a:fld id="{502431CD-A83D-384C-97C7-66FF0CCEF56F}" type="slidenum">
              <a:rPr lang="en-US" smtClean="0"/>
              <a:t>30</a:t>
            </a:fld>
            <a:endParaRPr lang="en-US" dirty="0"/>
          </a:p>
        </p:txBody>
      </p:sp>
    </p:spTree>
    <p:extLst>
      <p:ext uri="{BB962C8B-B14F-4D97-AF65-F5344CB8AC3E}">
        <p14:creationId xmlns:p14="http://schemas.microsoft.com/office/powerpoint/2010/main" val="3822000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 Linux + Application</a:t>
            </a:r>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08" b="96623" l="4000" r="97969"/>
                    </a14:imgEffect>
                  </a14:imgLayer>
                </a14:imgProps>
              </a:ext>
            </a:extLst>
          </a:blip>
          <a:stretch>
            <a:fillRect/>
          </a:stretch>
        </p:blipFill>
        <p:spPr>
          <a:xfrm>
            <a:off x="4657956" y="6194779"/>
            <a:ext cx="1794277" cy="1544198"/>
          </a:xfrm>
          <a:prstGeom prst="rect">
            <a:avLst/>
          </a:prstGeom>
        </p:spPr>
      </p:pic>
      <p:sp>
        <p:nvSpPr>
          <p:cNvPr id="8" name="Rounded Rectangle 7"/>
          <p:cNvSpPr/>
          <p:nvPr/>
        </p:nvSpPr>
        <p:spPr>
          <a:xfrm rot="697748">
            <a:off x="6675937" y="6422408"/>
            <a:ext cx="1485613" cy="1178939"/>
          </a:xfrm>
          <a:prstGeom prst="roundRect">
            <a:avLst/>
          </a:prstGeom>
          <a:solidFill>
            <a:schemeClr val="tx1">
              <a:lumMod val="50000"/>
            </a:schemeClr>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dirty="0" smtClean="0"/>
              <a:t>DRAM</a:t>
            </a:r>
            <a:endParaRPr lang="en-US" dirty="0"/>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57115" y="5923050"/>
            <a:ext cx="2711558" cy="2169247"/>
          </a:xfrm>
          <a:prstGeom prst="rect">
            <a:avLst/>
          </a:prstGeom>
        </p:spPr>
      </p:pic>
      <p:sp>
        <p:nvSpPr>
          <p:cNvPr id="17" name="Rounded Rectangle 16"/>
          <p:cNvSpPr/>
          <p:nvPr/>
        </p:nvSpPr>
        <p:spPr>
          <a:xfrm>
            <a:off x="3689780" y="5974539"/>
            <a:ext cx="7396718" cy="2006200"/>
          </a:xfrm>
          <a:prstGeom prst="roundRect">
            <a:avLst/>
          </a:prstGeom>
          <a:noFill/>
          <a:ln w="12700" cmpd="sng">
            <a:solidFill>
              <a:schemeClr val="tx1">
                <a:lumMod val="85000"/>
              </a:schemeClr>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19" name="TextBox 18"/>
          <p:cNvSpPr txBox="1"/>
          <p:nvPr/>
        </p:nvSpPr>
        <p:spPr>
          <a:xfrm>
            <a:off x="3969447" y="5692217"/>
            <a:ext cx="1686870" cy="461661"/>
          </a:xfrm>
          <a:prstGeom prst="rect">
            <a:avLst/>
          </a:prstGeom>
          <a:solidFill>
            <a:srgbClr val="000000"/>
          </a:solidFill>
        </p:spPr>
        <p:txBody>
          <a:bodyPr wrap="none" lIns="91435" tIns="45718" rIns="91435" bIns="45718" rtlCol="0">
            <a:spAutoFit/>
          </a:bodyPr>
          <a:lstStyle/>
          <a:p>
            <a:r>
              <a:rPr lang="en-US" sz="2400" dirty="0"/>
              <a:t>Sheet metal</a:t>
            </a:r>
          </a:p>
        </p:txBody>
      </p:sp>
      <p:sp>
        <p:nvSpPr>
          <p:cNvPr id="5" name="TextBox 4"/>
          <p:cNvSpPr txBox="1"/>
          <p:nvPr/>
        </p:nvSpPr>
        <p:spPr>
          <a:xfrm>
            <a:off x="1192217" y="6515102"/>
            <a:ext cx="1651472" cy="677104"/>
          </a:xfrm>
          <a:prstGeom prst="rect">
            <a:avLst/>
          </a:prstGeom>
          <a:noFill/>
        </p:spPr>
        <p:txBody>
          <a:bodyPr wrap="none" lIns="91435" tIns="45718" rIns="91435" bIns="45718" rtlCol="0">
            <a:spAutoFit/>
          </a:bodyPr>
          <a:lstStyle/>
          <a:p>
            <a:pPr algn="ctr"/>
            <a:r>
              <a:rPr lang="en-US" dirty="0" smtClean="0"/>
              <a:t>Programmable</a:t>
            </a:r>
          </a:p>
          <a:p>
            <a:pPr algn="ctr"/>
            <a:r>
              <a:rPr lang="en-US" dirty="0" smtClean="0"/>
              <a:t>Hardware</a:t>
            </a:r>
            <a:endParaRPr lang="en-US" dirty="0"/>
          </a:p>
        </p:txBody>
      </p:sp>
      <p:grpSp>
        <p:nvGrpSpPr>
          <p:cNvPr id="6" name="Group 5"/>
          <p:cNvGrpSpPr/>
          <p:nvPr/>
        </p:nvGrpSpPr>
        <p:grpSpPr>
          <a:xfrm>
            <a:off x="1289949" y="3911601"/>
            <a:ext cx="9796549" cy="1565125"/>
            <a:chOff x="1289949" y="3911600"/>
            <a:chExt cx="9796548" cy="1565125"/>
          </a:xfrm>
        </p:grpSpPr>
        <p:sp>
          <p:nvSpPr>
            <p:cNvPr id="3" name="Rounded Rectangle 2"/>
            <p:cNvSpPr/>
            <p:nvPr/>
          </p:nvSpPr>
          <p:spPr>
            <a:xfrm>
              <a:off x="3689778" y="3911600"/>
              <a:ext cx="7396719" cy="1565125"/>
            </a:xfrm>
            <a:prstGeom prst="round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t>Linux</a:t>
              </a:r>
            </a:p>
          </p:txBody>
        </p:sp>
        <p:sp>
          <p:nvSpPr>
            <p:cNvPr id="16" name="TextBox 15"/>
            <p:cNvSpPr txBox="1"/>
            <p:nvPr/>
          </p:nvSpPr>
          <p:spPr>
            <a:xfrm>
              <a:off x="1289949" y="4368800"/>
              <a:ext cx="1456010" cy="677108"/>
            </a:xfrm>
            <a:prstGeom prst="rect">
              <a:avLst/>
            </a:prstGeom>
            <a:noFill/>
          </p:spPr>
          <p:txBody>
            <a:bodyPr wrap="none" rtlCol="0">
              <a:spAutoFit/>
            </a:bodyPr>
            <a:lstStyle/>
            <a:p>
              <a:pPr algn="ctr"/>
              <a:r>
                <a:rPr lang="en-US" dirty="0" smtClean="0"/>
                <a:t>Open Source</a:t>
              </a:r>
            </a:p>
            <a:p>
              <a:pPr algn="ctr"/>
              <a:r>
                <a:rPr lang="en-US" dirty="0" smtClean="0"/>
                <a:t>Software</a:t>
              </a:r>
              <a:endParaRPr lang="en-US" dirty="0"/>
            </a:p>
          </p:txBody>
        </p:sp>
      </p:grpSp>
      <p:grpSp>
        <p:nvGrpSpPr>
          <p:cNvPr id="9" name="Group 8"/>
          <p:cNvGrpSpPr/>
          <p:nvPr/>
        </p:nvGrpSpPr>
        <p:grpSpPr>
          <a:xfrm>
            <a:off x="1361365" y="2533350"/>
            <a:ext cx="9725134" cy="1127275"/>
            <a:chOff x="1361363" y="2533350"/>
            <a:chExt cx="9725134" cy="1127275"/>
          </a:xfrm>
        </p:grpSpPr>
        <p:sp>
          <p:nvSpPr>
            <p:cNvPr id="13" name="Rounded Rectangle 12"/>
            <p:cNvSpPr/>
            <p:nvPr/>
          </p:nvSpPr>
          <p:spPr>
            <a:xfrm>
              <a:off x="3689779" y="2552700"/>
              <a:ext cx="2114122" cy="1107925"/>
            </a:xfrm>
            <a:prstGeom prst="round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900" dirty="0"/>
                <a:t>App</a:t>
              </a:r>
            </a:p>
          </p:txBody>
        </p:sp>
        <p:sp>
          <p:nvSpPr>
            <p:cNvPr id="14" name="Rounded Rectangle 13"/>
            <p:cNvSpPr/>
            <p:nvPr/>
          </p:nvSpPr>
          <p:spPr>
            <a:xfrm>
              <a:off x="6293280" y="2543025"/>
              <a:ext cx="2114122" cy="1107925"/>
            </a:xfrm>
            <a:prstGeom prst="round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900" dirty="0"/>
                <a:t>App</a:t>
              </a:r>
            </a:p>
          </p:txBody>
        </p:sp>
        <p:sp>
          <p:nvSpPr>
            <p:cNvPr id="15" name="Rounded Rectangle 14"/>
            <p:cNvSpPr/>
            <p:nvPr/>
          </p:nvSpPr>
          <p:spPr>
            <a:xfrm>
              <a:off x="8972375" y="2533350"/>
              <a:ext cx="2114122" cy="1107925"/>
            </a:xfrm>
            <a:prstGeom prst="roundRect">
              <a:avLst/>
            </a:prstGeom>
            <a:solidFill>
              <a:schemeClr val="bg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900" dirty="0"/>
                <a:t>App</a:t>
              </a:r>
            </a:p>
          </p:txBody>
        </p:sp>
        <p:sp>
          <p:nvSpPr>
            <p:cNvPr id="18" name="TextBox 17"/>
            <p:cNvSpPr txBox="1"/>
            <p:nvPr/>
          </p:nvSpPr>
          <p:spPr>
            <a:xfrm>
              <a:off x="1361363" y="2743200"/>
              <a:ext cx="1313180" cy="677108"/>
            </a:xfrm>
            <a:prstGeom prst="rect">
              <a:avLst/>
            </a:prstGeom>
            <a:noFill/>
          </p:spPr>
          <p:txBody>
            <a:bodyPr wrap="none" rtlCol="0">
              <a:spAutoFit/>
            </a:bodyPr>
            <a:lstStyle/>
            <a:p>
              <a:pPr algn="ctr"/>
              <a:r>
                <a:rPr lang="en-US" dirty="0" smtClean="0"/>
                <a:t>Proprietary</a:t>
              </a:r>
            </a:p>
            <a:p>
              <a:pPr algn="ctr"/>
              <a:r>
                <a:rPr lang="en-US" dirty="0" smtClean="0"/>
                <a:t>Software</a:t>
              </a:r>
              <a:endParaRPr lang="en-US" dirty="0"/>
            </a:p>
          </p:txBody>
        </p:sp>
      </p:grpSp>
    </p:spTree>
    <p:extLst>
      <p:ext uri="{BB962C8B-B14F-4D97-AF65-F5344CB8AC3E}">
        <p14:creationId xmlns:p14="http://schemas.microsoft.com/office/powerpoint/2010/main" val="136979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flipV="1">
            <a:off x="1417577" y="4890735"/>
            <a:ext cx="7109146" cy="1341937"/>
          </a:xfrm>
          <a:custGeom>
            <a:avLst/>
            <a:gdLst>
              <a:gd name="connsiteX0" fmla="*/ 4084060 w 4108963"/>
              <a:gd name="connsiteY0" fmla="*/ 0 h 1344828"/>
              <a:gd name="connsiteX1" fmla="*/ 2901177 w 4108963"/>
              <a:gd name="connsiteY1" fmla="*/ 635058 h 1344828"/>
              <a:gd name="connsiteX2" fmla="*/ 2540086 w 4108963"/>
              <a:gd name="connsiteY2" fmla="*/ 734675 h 1344828"/>
              <a:gd name="connsiteX3" fmla="*/ 1543974 w 4108963"/>
              <a:gd name="connsiteY3" fmla="*/ 796935 h 1344828"/>
              <a:gd name="connsiteX4" fmla="*/ 971209 w 4108963"/>
              <a:gd name="connsiteY4" fmla="*/ 796935 h 1344828"/>
              <a:gd name="connsiteX5" fmla="*/ 473153 w 4108963"/>
              <a:gd name="connsiteY5" fmla="*/ 796935 h 1344828"/>
              <a:gd name="connsiteX6" fmla="*/ 473153 w 4108963"/>
              <a:gd name="connsiteY6" fmla="*/ 510537 h 1344828"/>
              <a:gd name="connsiteX7" fmla="*/ 0 w 4108963"/>
              <a:gd name="connsiteY7" fmla="*/ 921457 h 1344828"/>
              <a:gd name="connsiteX8" fmla="*/ 473153 w 4108963"/>
              <a:gd name="connsiteY8" fmla="*/ 1344828 h 1344828"/>
              <a:gd name="connsiteX9" fmla="*/ 485604 w 4108963"/>
              <a:gd name="connsiteY9" fmla="*/ 1021073 h 1344828"/>
              <a:gd name="connsiteX10" fmla="*/ 2328412 w 4108963"/>
              <a:gd name="connsiteY10" fmla="*/ 946361 h 1344828"/>
              <a:gd name="connsiteX11" fmla="*/ 2851371 w 4108963"/>
              <a:gd name="connsiteY11" fmla="*/ 896552 h 1344828"/>
              <a:gd name="connsiteX12" fmla="*/ 3287170 w 4108963"/>
              <a:gd name="connsiteY12" fmla="*/ 684866 h 1344828"/>
              <a:gd name="connsiteX13" fmla="*/ 4108963 w 4108963"/>
              <a:gd name="connsiteY13" fmla="*/ 373564 h 134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8963" h="1344828">
                <a:moveTo>
                  <a:pt x="4084060" y="0"/>
                </a:moveTo>
                <a:lnTo>
                  <a:pt x="2901177" y="635058"/>
                </a:lnTo>
                <a:lnTo>
                  <a:pt x="2540086" y="734675"/>
                </a:lnTo>
                <a:lnTo>
                  <a:pt x="1543974" y="796935"/>
                </a:lnTo>
                <a:lnTo>
                  <a:pt x="971209" y="796935"/>
                </a:lnTo>
                <a:lnTo>
                  <a:pt x="473153" y="796935"/>
                </a:lnTo>
                <a:lnTo>
                  <a:pt x="473153" y="510537"/>
                </a:lnTo>
                <a:lnTo>
                  <a:pt x="0" y="921457"/>
                </a:lnTo>
                <a:lnTo>
                  <a:pt x="473153" y="1344828"/>
                </a:lnTo>
                <a:lnTo>
                  <a:pt x="485604" y="1021073"/>
                </a:lnTo>
                <a:lnTo>
                  <a:pt x="2328412" y="946361"/>
                </a:lnTo>
                <a:lnTo>
                  <a:pt x="2851371" y="896552"/>
                </a:lnTo>
                <a:lnTo>
                  <a:pt x="3287170" y="684866"/>
                </a:lnTo>
                <a:lnTo>
                  <a:pt x="4108963" y="373564"/>
                </a:lnTo>
              </a:path>
            </a:pathLst>
          </a:custGeom>
          <a:solidFill>
            <a:schemeClr val="accent3">
              <a:lumMod val="75000"/>
            </a:schemeClr>
          </a:solid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26" name="Freeform 25"/>
          <p:cNvSpPr/>
          <p:nvPr/>
        </p:nvSpPr>
        <p:spPr>
          <a:xfrm>
            <a:off x="1417577" y="3219117"/>
            <a:ext cx="7109146" cy="1630739"/>
          </a:xfrm>
          <a:custGeom>
            <a:avLst/>
            <a:gdLst>
              <a:gd name="connsiteX0" fmla="*/ 4084060 w 4108963"/>
              <a:gd name="connsiteY0" fmla="*/ 0 h 1344828"/>
              <a:gd name="connsiteX1" fmla="*/ 2901177 w 4108963"/>
              <a:gd name="connsiteY1" fmla="*/ 635058 h 1344828"/>
              <a:gd name="connsiteX2" fmla="*/ 2540086 w 4108963"/>
              <a:gd name="connsiteY2" fmla="*/ 734675 h 1344828"/>
              <a:gd name="connsiteX3" fmla="*/ 1543974 w 4108963"/>
              <a:gd name="connsiteY3" fmla="*/ 796935 h 1344828"/>
              <a:gd name="connsiteX4" fmla="*/ 971209 w 4108963"/>
              <a:gd name="connsiteY4" fmla="*/ 796935 h 1344828"/>
              <a:gd name="connsiteX5" fmla="*/ 473153 w 4108963"/>
              <a:gd name="connsiteY5" fmla="*/ 796935 h 1344828"/>
              <a:gd name="connsiteX6" fmla="*/ 473153 w 4108963"/>
              <a:gd name="connsiteY6" fmla="*/ 510537 h 1344828"/>
              <a:gd name="connsiteX7" fmla="*/ 0 w 4108963"/>
              <a:gd name="connsiteY7" fmla="*/ 921457 h 1344828"/>
              <a:gd name="connsiteX8" fmla="*/ 473153 w 4108963"/>
              <a:gd name="connsiteY8" fmla="*/ 1344828 h 1344828"/>
              <a:gd name="connsiteX9" fmla="*/ 485604 w 4108963"/>
              <a:gd name="connsiteY9" fmla="*/ 1021073 h 1344828"/>
              <a:gd name="connsiteX10" fmla="*/ 2328412 w 4108963"/>
              <a:gd name="connsiteY10" fmla="*/ 946361 h 1344828"/>
              <a:gd name="connsiteX11" fmla="*/ 2851371 w 4108963"/>
              <a:gd name="connsiteY11" fmla="*/ 896552 h 1344828"/>
              <a:gd name="connsiteX12" fmla="*/ 3287170 w 4108963"/>
              <a:gd name="connsiteY12" fmla="*/ 684866 h 1344828"/>
              <a:gd name="connsiteX13" fmla="*/ 4108963 w 4108963"/>
              <a:gd name="connsiteY13" fmla="*/ 373564 h 134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8963" h="1344828">
                <a:moveTo>
                  <a:pt x="4084060" y="0"/>
                </a:moveTo>
                <a:lnTo>
                  <a:pt x="2901177" y="635058"/>
                </a:lnTo>
                <a:lnTo>
                  <a:pt x="2540086" y="734675"/>
                </a:lnTo>
                <a:lnTo>
                  <a:pt x="1543974" y="796935"/>
                </a:lnTo>
                <a:lnTo>
                  <a:pt x="971209" y="796935"/>
                </a:lnTo>
                <a:lnTo>
                  <a:pt x="473153" y="796935"/>
                </a:lnTo>
                <a:lnTo>
                  <a:pt x="473153" y="510537"/>
                </a:lnTo>
                <a:lnTo>
                  <a:pt x="0" y="921457"/>
                </a:lnTo>
                <a:lnTo>
                  <a:pt x="473153" y="1344828"/>
                </a:lnTo>
                <a:lnTo>
                  <a:pt x="485604" y="1021073"/>
                </a:lnTo>
                <a:lnTo>
                  <a:pt x="2328412" y="946361"/>
                </a:lnTo>
                <a:lnTo>
                  <a:pt x="2851371" y="896552"/>
                </a:lnTo>
                <a:lnTo>
                  <a:pt x="3287170" y="684866"/>
                </a:lnTo>
                <a:lnTo>
                  <a:pt x="4108963" y="373564"/>
                </a:lnTo>
              </a:path>
            </a:pathLst>
          </a:custGeom>
          <a:solidFill>
            <a:schemeClr val="accent6">
              <a:lumMod val="75000"/>
            </a:schemeClr>
          </a:solidFill>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2" name="Title 1"/>
          <p:cNvSpPr>
            <a:spLocks noGrp="1"/>
          </p:cNvSpPr>
          <p:nvPr>
            <p:ph type="title"/>
          </p:nvPr>
        </p:nvSpPr>
        <p:spPr>
          <a:xfrm>
            <a:off x="579872" y="329566"/>
            <a:ext cx="13402227" cy="1371600"/>
          </a:xfrm>
        </p:spPr>
        <p:txBody>
          <a:bodyPr>
            <a:normAutofit/>
          </a:bodyPr>
          <a:lstStyle/>
          <a:p>
            <a:r>
              <a:rPr lang="en-US" dirty="0" smtClean="0"/>
              <a:t>CPU + Linux + Application</a:t>
            </a:r>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32</a:t>
            </a:fld>
            <a:endParaRPr lang="en-US" dirty="0"/>
          </a:p>
        </p:txBody>
      </p:sp>
      <p:sp>
        <p:nvSpPr>
          <p:cNvPr id="6" name="Rounded Rectangle 5"/>
          <p:cNvSpPr/>
          <p:nvPr/>
        </p:nvSpPr>
        <p:spPr>
          <a:xfrm>
            <a:off x="8247811" y="5051697"/>
            <a:ext cx="2556054" cy="627587"/>
          </a:xfrm>
          <a:prstGeom prst="roundRect">
            <a:avLst/>
          </a:prstGeom>
          <a:solidFill>
            <a:srgbClr val="000000"/>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3400" dirty="0"/>
              <a:t>Search </a:t>
            </a:r>
          </a:p>
        </p:txBody>
      </p:sp>
      <p:sp>
        <p:nvSpPr>
          <p:cNvPr id="7" name="Rounded Rectangle 6"/>
          <p:cNvSpPr/>
          <p:nvPr/>
        </p:nvSpPr>
        <p:spPr>
          <a:xfrm>
            <a:off x="8247811" y="4424110"/>
            <a:ext cx="2556054" cy="627587"/>
          </a:xfrm>
          <a:prstGeom prst="roundRect">
            <a:avLst/>
          </a:prstGeom>
          <a:solidFill>
            <a:srgbClr val="000000"/>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3400" dirty="0"/>
              <a:t>Facebook</a:t>
            </a:r>
          </a:p>
        </p:txBody>
      </p:sp>
      <p:sp>
        <p:nvSpPr>
          <p:cNvPr id="8" name="Rounded Rectangle 7"/>
          <p:cNvSpPr/>
          <p:nvPr/>
        </p:nvSpPr>
        <p:spPr>
          <a:xfrm>
            <a:off x="8247811" y="3796523"/>
            <a:ext cx="2556054" cy="627587"/>
          </a:xfrm>
          <a:prstGeom prst="roundRect">
            <a:avLst/>
          </a:prstGeom>
          <a:solidFill>
            <a:srgbClr val="000000"/>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3400" dirty="0"/>
              <a:t>YouTube</a:t>
            </a:r>
          </a:p>
        </p:txBody>
      </p:sp>
      <p:sp>
        <p:nvSpPr>
          <p:cNvPr id="9" name="Rounded Rectangle 8"/>
          <p:cNvSpPr/>
          <p:nvPr/>
        </p:nvSpPr>
        <p:spPr>
          <a:xfrm>
            <a:off x="8247811" y="3150425"/>
            <a:ext cx="2556054" cy="627587"/>
          </a:xfrm>
          <a:prstGeom prst="roundRect">
            <a:avLst/>
          </a:prstGeom>
          <a:solidFill>
            <a:srgbClr val="000000"/>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3400" dirty="0"/>
              <a:t>Netflix</a:t>
            </a:r>
          </a:p>
        </p:txBody>
      </p:sp>
      <p:sp>
        <p:nvSpPr>
          <p:cNvPr id="10" name="Rounded Rectangle 9"/>
          <p:cNvSpPr/>
          <p:nvPr/>
        </p:nvSpPr>
        <p:spPr>
          <a:xfrm>
            <a:off x="8247811" y="5697796"/>
            <a:ext cx="2556054" cy="627587"/>
          </a:xfrm>
          <a:prstGeom prst="roundRect">
            <a:avLst/>
          </a:prstGeom>
          <a:solidFill>
            <a:srgbClr val="000000"/>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3400" dirty="0"/>
              <a:t>Amazon</a:t>
            </a:r>
          </a:p>
        </p:txBody>
      </p:sp>
      <p:sp>
        <p:nvSpPr>
          <p:cNvPr id="13" name="TextBox 12"/>
          <p:cNvSpPr txBox="1"/>
          <p:nvPr/>
        </p:nvSpPr>
        <p:spPr>
          <a:xfrm>
            <a:off x="11342730" y="4740667"/>
            <a:ext cx="2060628" cy="1301442"/>
          </a:xfrm>
          <a:prstGeom prst="rect">
            <a:avLst/>
          </a:prstGeom>
          <a:noFill/>
        </p:spPr>
        <p:txBody>
          <a:bodyPr wrap="none" lIns="130615" tIns="65308" rIns="130615" bIns="65308" rtlCol="0">
            <a:spAutoFit/>
          </a:bodyPr>
          <a:lstStyle/>
          <a:p>
            <a:r>
              <a:rPr lang="en-US" b="1" dirty="0" smtClean="0"/>
              <a:t>Network</a:t>
            </a:r>
            <a:r>
              <a:rPr lang="en-US" dirty="0" smtClean="0"/>
              <a:t>:</a:t>
            </a:r>
          </a:p>
          <a:p>
            <a:r>
              <a:rPr lang="en-US" dirty="0" err="1" smtClean="0"/>
              <a:t>Baremetal</a:t>
            </a:r>
            <a:endParaRPr lang="en-US" dirty="0" smtClean="0"/>
          </a:p>
          <a:p>
            <a:r>
              <a:rPr lang="en-US" dirty="0" err="1" smtClean="0"/>
              <a:t>xChip</a:t>
            </a:r>
            <a:r>
              <a:rPr lang="en-US" dirty="0" smtClean="0"/>
              <a:t>/x86 + Linux</a:t>
            </a:r>
          </a:p>
          <a:p>
            <a:r>
              <a:rPr lang="en-US" dirty="0" smtClean="0"/>
              <a:t>(500 thousand/</a:t>
            </a:r>
            <a:r>
              <a:rPr lang="en-US" dirty="0" err="1" smtClean="0"/>
              <a:t>yr</a:t>
            </a:r>
            <a:r>
              <a:rPr lang="en-US" dirty="0" smtClean="0"/>
              <a:t>)</a:t>
            </a:r>
            <a:endParaRPr lang="en-US" dirty="0"/>
          </a:p>
        </p:txBody>
      </p:sp>
      <p:grpSp>
        <p:nvGrpSpPr>
          <p:cNvPr id="36" name="Group 35"/>
          <p:cNvGrpSpPr/>
          <p:nvPr/>
        </p:nvGrpSpPr>
        <p:grpSpPr>
          <a:xfrm>
            <a:off x="10830259" y="3138161"/>
            <a:ext cx="2177507" cy="3174958"/>
            <a:chOff x="6768910" y="2615134"/>
            <a:chExt cx="1360942" cy="2645798"/>
          </a:xfrm>
        </p:grpSpPr>
        <p:sp>
          <p:nvSpPr>
            <p:cNvPr id="12" name="TextBox 11"/>
            <p:cNvSpPr txBox="1"/>
            <p:nvPr/>
          </p:nvSpPr>
          <p:spPr>
            <a:xfrm>
              <a:off x="7130690" y="2636509"/>
              <a:ext cx="999162" cy="1051570"/>
            </a:xfrm>
            <a:prstGeom prst="rect">
              <a:avLst/>
            </a:prstGeom>
            <a:noFill/>
          </p:spPr>
          <p:txBody>
            <a:bodyPr wrap="none" rtlCol="0">
              <a:spAutoFit/>
            </a:bodyPr>
            <a:lstStyle/>
            <a:p>
              <a:r>
                <a:rPr lang="en-US" b="1" dirty="0" smtClean="0"/>
                <a:t>Compute</a:t>
              </a:r>
              <a:r>
                <a:rPr lang="en-US" dirty="0" smtClean="0"/>
                <a:t>:</a:t>
              </a:r>
            </a:p>
            <a:p>
              <a:r>
                <a:rPr lang="en-US" dirty="0" err="1" smtClean="0"/>
                <a:t>Baremetal</a:t>
              </a:r>
              <a:endParaRPr lang="en-US" dirty="0" smtClean="0"/>
            </a:p>
            <a:p>
              <a:r>
                <a:rPr lang="en-US" dirty="0" smtClean="0"/>
                <a:t>x86 + Linux</a:t>
              </a:r>
            </a:p>
            <a:p>
              <a:r>
                <a:rPr lang="en-US" dirty="0" smtClean="0"/>
                <a:t>(10 million/</a:t>
              </a:r>
              <a:r>
                <a:rPr lang="en-US" dirty="0" err="1" smtClean="0"/>
                <a:t>yr</a:t>
              </a:r>
              <a:r>
                <a:rPr lang="en-US" dirty="0" smtClean="0"/>
                <a:t>)</a:t>
              </a:r>
              <a:endParaRPr lang="en-US" dirty="0"/>
            </a:p>
          </p:txBody>
        </p:sp>
        <p:sp>
          <p:nvSpPr>
            <p:cNvPr id="14" name="Right Brace 13"/>
            <p:cNvSpPr/>
            <p:nvPr/>
          </p:nvSpPr>
          <p:spPr>
            <a:xfrm>
              <a:off x="6768910" y="2615134"/>
              <a:ext cx="419593" cy="2645798"/>
            </a:xfrm>
            <a:prstGeom prst="rightBrace">
              <a:avLst>
                <a:gd name="adj1" fmla="val 4097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6" name="Picture 15"/>
          <p:cNvPicPr>
            <a:picLocks noChangeAspect="1"/>
          </p:cNvPicPr>
          <p:nvPr/>
        </p:nvPicPr>
        <p:blipFill>
          <a:blip r:embed="rId3"/>
          <a:stretch>
            <a:fillRect/>
          </a:stretch>
        </p:blipFill>
        <p:spPr>
          <a:xfrm>
            <a:off x="288886" y="4152749"/>
            <a:ext cx="885272" cy="1586815"/>
          </a:xfrm>
          <a:prstGeom prst="rect">
            <a:avLst/>
          </a:prstGeom>
        </p:spPr>
      </p:pic>
      <p:pic>
        <p:nvPicPr>
          <p:cNvPr id="34" name="Picture 33"/>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822" l="9992" r="89968"/>
                    </a14:imgEffect>
                  </a14:imgLayer>
                </a14:imgProps>
              </a:ext>
            </a:extLst>
          </a:blip>
          <a:srcRect l="34515" r="26804"/>
          <a:stretch/>
        </p:blipFill>
        <p:spPr>
          <a:xfrm>
            <a:off x="854938" y="3861567"/>
            <a:ext cx="408960" cy="579649"/>
          </a:xfrm>
          <a:prstGeom prst="rect">
            <a:avLst/>
          </a:prstGeom>
        </p:spPr>
      </p:pic>
      <p:grpSp>
        <p:nvGrpSpPr>
          <p:cNvPr id="38" name="Group 37"/>
          <p:cNvGrpSpPr/>
          <p:nvPr/>
        </p:nvGrpSpPr>
        <p:grpSpPr>
          <a:xfrm>
            <a:off x="2691864" y="2664503"/>
            <a:ext cx="3800275" cy="3437383"/>
            <a:chOff x="1682415" y="2220418"/>
            <a:chExt cx="2375172" cy="2864486"/>
          </a:xfrm>
        </p:grpSpPr>
        <p:sp>
          <p:nvSpPr>
            <p:cNvPr id="30" name="Rounded Rectangle 29"/>
            <p:cNvSpPr/>
            <p:nvPr/>
          </p:nvSpPr>
          <p:spPr>
            <a:xfrm>
              <a:off x="1682415" y="2549153"/>
              <a:ext cx="2375172" cy="2535751"/>
            </a:xfrm>
            <a:prstGeom prst="roundRect">
              <a:avLst/>
            </a:prstGeom>
            <a:ln w="12700" cmpd="sng">
              <a:solidFill>
                <a:schemeClr val="tx1"/>
              </a:solidFill>
              <a:prstDash val="dot"/>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2367745" y="2220418"/>
              <a:ext cx="1027864" cy="564257"/>
            </a:xfrm>
            <a:prstGeom prst="rect">
              <a:avLst/>
            </a:prstGeom>
            <a:noFill/>
          </p:spPr>
          <p:txBody>
            <a:bodyPr wrap="none" rtlCol="0">
              <a:spAutoFit/>
            </a:bodyPr>
            <a:lstStyle/>
            <a:p>
              <a:pPr algn="ctr"/>
              <a:r>
                <a:rPr lang="en-US" dirty="0" smtClean="0"/>
                <a:t>Public Internet</a:t>
              </a:r>
            </a:p>
            <a:p>
              <a:pPr algn="ctr"/>
              <a:r>
                <a:rPr lang="en-US" dirty="0" err="1" smtClean="0"/>
                <a:t>Telcos</a:t>
              </a:r>
              <a:r>
                <a:rPr lang="en-US" dirty="0" smtClean="0"/>
                <a:t>/Cable</a:t>
              </a:r>
              <a:endParaRPr lang="en-US" dirty="0"/>
            </a:p>
          </p:txBody>
        </p:sp>
      </p:grpSp>
      <p:sp>
        <p:nvSpPr>
          <p:cNvPr id="18" name="Rounded Rectangle 17"/>
          <p:cNvSpPr/>
          <p:nvPr/>
        </p:nvSpPr>
        <p:spPr>
          <a:xfrm>
            <a:off x="5938915" y="3267792"/>
            <a:ext cx="1782382" cy="960557"/>
          </a:xfrm>
          <a:prstGeom prst="roundRect">
            <a:avLst/>
          </a:prstGeom>
          <a:solidFill>
            <a:schemeClr val="bg1"/>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2300" dirty="0"/>
              <a:t>Open</a:t>
            </a:r>
          </a:p>
          <a:p>
            <a:pPr algn="ctr"/>
            <a:r>
              <a:rPr lang="en-US" sz="2300" dirty="0"/>
              <a:t>Connect</a:t>
            </a:r>
          </a:p>
        </p:txBody>
      </p:sp>
      <p:sp>
        <p:nvSpPr>
          <p:cNvPr id="19" name="Rounded Rectangle 18"/>
          <p:cNvSpPr/>
          <p:nvPr/>
        </p:nvSpPr>
        <p:spPr>
          <a:xfrm>
            <a:off x="5938911" y="4243291"/>
            <a:ext cx="1782382" cy="627005"/>
          </a:xfrm>
          <a:prstGeom prst="roundRect">
            <a:avLst/>
          </a:prstGeom>
          <a:solidFill>
            <a:schemeClr val="bg1"/>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2300" dirty="0"/>
              <a:t>B4</a:t>
            </a:r>
          </a:p>
        </p:txBody>
      </p:sp>
      <p:sp>
        <p:nvSpPr>
          <p:cNvPr id="21" name="Rounded Rectangle 20"/>
          <p:cNvSpPr/>
          <p:nvPr/>
        </p:nvSpPr>
        <p:spPr>
          <a:xfrm>
            <a:off x="5938908" y="5324341"/>
            <a:ext cx="1782382" cy="627005"/>
          </a:xfrm>
          <a:prstGeom prst="roundRect">
            <a:avLst/>
          </a:prstGeom>
          <a:solidFill>
            <a:schemeClr val="bg1"/>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2300" dirty="0"/>
              <a:t>Swan</a:t>
            </a:r>
          </a:p>
        </p:txBody>
      </p:sp>
      <p:sp>
        <p:nvSpPr>
          <p:cNvPr id="20" name="Rounded Rectangle 19"/>
          <p:cNvSpPr/>
          <p:nvPr/>
        </p:nvSpPr>
        <p:spPr>
          <a:xfrm>
            <a:off x="1852768" y="4144937"/>
            <a:ext cx="1534013" cy="627005"/>
          </a:xfrm>
          <a:prstGeom prst="roundRect">
            <a:avLst/>
          </a:prstGeom>
          <a:solidFill>
            <a:schemeClr val="bg1"/>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2300" dirty="0"/>
              <a:t>Google Fiber</a:t>
            </a:r>
          </a:p>
        </p:txBody>
      </p:sp>
      <p:sp>
        <p:nvSpPr>
          <p:cNvPr id="32" name="Rounded Rectangle 31"/>
          <p:cNvSpPr/>
          <p:nvPr/>
        </p:nvSpPr>
        <p:spPr>
          <a:xfrm>
            <a:off x="1852772" y="4890354"/>
            <a:ext cx="1549163" cy="627005"/>
          </a:xfrm>
          <a:prstGeom prst="roundRect">
            <a:avLst/>
          </a:prstGeom>
          <a:solidFill>
            <a:schemeClr val="bg1"/>
          </a:solidFill>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r>
              <a:rPr lang="en-US" sz="2300" dirty="0"/>
              <a:t>Google </a:t>
            </a:r>
            <a:r>
              <a:rPr lang="en-US" sz="2300" dirty="0" err="1"/>
              <a:t>WiFi</a:t>
            </a:r>
            <a:endParaRPr lang="en-US" sz="2300" dirty="0"/>
          </a:p>
        </p:txBody>
      </p:sp>
      <p:sp>
        <p:nvSpPr>
          <p:cNvPr id="39" name="TextBox 38"/>
          <p:cNvSpPr txBox="1"/>
          <p:nvPr/>
        </p:nvSpPr>
        <p:spPr>
          <a:xfrm>
            <a:off x="129511" y="3178523"/>
            <a:ext cx="1496816" cy="424279"/>
          </a:xfrm>
          <a:prstGeom prst="rect">
            <a:avLst/>
          </a:prstGeom>
          <a:noFill/>
        </p:spPr>
        <p:txBody>
          <a:bodyPr wrap="none" lIns="130615" tIns="65308" rIns="130615" bIns="65308" rtlCol="0">
            <a:spAutoFit/>
          </a:bodyPr>
          <a:lstStyle/>
          <a:p>
            <a:r>
              <a:rPr lang="en-US" dirty="0" smtClean="0"/>
              <a:t>ARM + Linux</a:t>
            </a:r>
          </a:p>
        </p:txBody>
      </p:sp>
      <p:grpSp>
        <p:nvGrpSpPr>
          <p:cNvPr id="47" name="Group 46"/>
          <p:cNvGrpSpPr/>
          <p:nvPr/>
        </p:nvGrpSpPr>
        <p:grpSpPr>
          <a:xfrm>
            <a:off x="5522532" y="1943290"/>
            <a:ext cx="2888926" cy="1235233"/>
            <a:chOff x="3451581" y="1619407"/>
            <a:chExt cx="1805579" cy="1029361"/>
          </a:xfrm>
        </p:grpSpPr>
        <p:sp>
          <p:nvSpPr>
            <p:cNvPr id="40" name="TextBox 39"/>
            <p:cNvSpPr txBox="1"/>
            <p:nvPr/>
          </p:nvSpPr>
          <p:spPr>
            <a:xfrm>
              <a:off x="3451581" y="1619407"/>
              <a:ext cx="1805579" cy="961802"/>
            </a:xfrm>
            <a:prstGeom prst="rect">
              <a:avLst/>
            </a:prstGeom>
            <a:noFill/>
          </p:spPr>
          <p:txBody>
            <a:bodyPr wrap="none" rtlCol="0">
              <a:spAutoFit/>
            </a:bodyPr>
            <a:lstStyle/>
            <a:p>
              <a:pPr algn="ctr"/>
              <a:r>
                <a:rPr lang="en-US" sz="2300" dirty="0" err="1"/>
                <a:t>Baremetal</a:t>
              </a:r>
              <a:endParaRPr lang="en-US" sz="2300" dirty="0"/>
            </a:p>
            <a:p>
              <a:pPr algn="ctr"/>
              <a:r>
                <a:rPr lang="en-US" sz="2300" dirty="0" err="1"/>
                <a:t>xChip</a:t>
              </a:r>
              <a:r>
                <a:rPr lang="en-US" sz="2300" dirty="0"/>
                <a:t>/x86 + Linux/BSD</a:t>
              </a:r>
            </a:p>
            <a:p>
              <a:pPr algn="ctr"/>
              <a:endParaRPr lang="en-US" sz="2300" dirty="0"/>
            </a:p>
          </p:txBody>
        </p:sp>
        <p:sp>
          <p:nvSpPr>
            <p:cNvPr id="41" name="Right Brace 40"/>
            <p:cNvSpPr/>
            <p:nvPr/>
          </p:nvSpPr>
          <p:spPr>
            <a:xfrm rot="16200000">
              <a:off x="4175428" y="1998390"/>
              <a:ext cx="186771" cy="1113986"/>
            </a:xfrm>
            <a:prstGeom prst="rightBrace">
              <a:avLst>
                <a:gd name="adj1" fmla="val 4006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a:endCxn id="41" idx="1"/>
            </p:cNvCxnSpPr>
            <p:nvPr/>
          </p:nvCxnSpPr>
          <p:spPr>
            <a:xfrm flipH="1">
              <a:off x="4268814" y="2146300"/>
              <a:ext cx="6853" cy="315698"/>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4644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3" grpId="0"/>
      <p:bldP spid="18" grpId="0" animBg="1"/>
      <p:bldP spid="19" grpId="0" animBg="1"/>
      <p:bldP spid="21" grpId="0" animBg="1"/>
      <p:bldP spid="20" grpId="0" animBg="1"/>
      <p:bldP spid="32"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(End of Sidebar: Lessons from the computer industry)</a:t>
            </a:r>
            <a:endParaRPr lang="en-US" dirty="0"/>
          </a:p>
        </p:txBody>
      </p:sp>
    </p:spTree>
    <p:extLst>
      <p:ext uri="{BB962C8B-B14F-4D97-AF65-F5344CB8AC3E}">
        <p14:creationId xmlns:p14="http://schemas.microsoft.com/office/powerpoint/2010/main" val="22023217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SDN: What </a:t>
            </a:r>
            <a:r>
              <a:rPr lang="en-US" sz="6600" dirty="0"/>
              <a:t>just happened?</a:t>
            </a:r>
          </a:p>
        </p:txBody>
      </p:sp>
      <p:sp>
        <p:nvSpPr>
          <p:cNvPr id="3" name="Content Placeholder 2"/>
          <p:cNvSpPr>
            <a:spLocks noGrp="1"/>
          </p:cNvSpPr>
          <p:nvPr>
            <p:ph idx="1"/>
          </p:nvPr>
        </p:nvSpPr>
        <p:spPr>
          <a:xfrm>
            <a:off x="731520" y="2767966"/>
            <a:ext cx="13572653" cy="3732037"/>
          </a:xfrm>
        </p:spPr>
        <p:txBody>
          <a:bodyPr>
            <a:normAutofit/>
          </a:bodyPr>
          <a:lstStyle/>
          <a:p>
            <a:pPr marL="734712" indent="-734712">
              <a:buFont typeface="+mj-lt"/>
              <a:buAutoNum type="arabicPeriod"/>
            </a:pPr>
            <a:r>
              <a:rPr lang="en-US" sz="5100" dirty="0"/>
              <a:t>Rise of Linux.</a:t>
            </a:r>
          </a:p>
          <a:p>
            <a:pPr marL="734712" indent="-734712">
              <a:buFont typeface="+mj-lt"/>
              <a:buAutoNum type="arabicPeriod"/>
            </a:pPr>
            <a:r>
              <a:rPr lang="en-US" sz="5100" dirty="0"/>
              <a:t>Rise of merchant switching silicon.</a:t>
            </a:r>
          </a:p>
          <a:p>
            <a:pPr marL="0" indent="0">
              <a:buNone/>
            </a:pPr>
            <a:endParaRPr lang="en-US" sz="5100" dirty="0"/>
          </a:p>
        </p:txBody>
      </p:sp>
      <p:sp>
        <p:nvSpPr>
          <p:cNvPr id="4" name="Slide Number Placeholder 3"/>
          <p:cNvSpPr>
            <a:spLocks noGrp="1"/>
          </p:cNvSpPr>
          <p:nvPr>
            <p:ph type="sldNum" sz="quarter" idx="12"/>
          </p:nvPr>
        </p:nvSpPr>
        <p:spPr/>
        <p:txBody>
          <a:bodyPr/>
          <a:lstStyle/>
          <a:p>
            <a:fld id="{502431CD-A83D-384C-97C7-66FF0CCEF56F}" type="slidenum">
              <a:rPr lang="en-US" smtClean="0"/>
              <a:t>34</a:t>
            </a:fld>
            <a:endParaRPr lang="en-US" dirty="0"/>
          </a:p>
        </p:txBody>
      </p:sp>
    </p:spTree>
    <p:extLst>
      <p:ext uri="{BB962C8B-B14F-4D97-AF65-F5344CB8AC3E}">
        <p14:creationId xmlns:p14="http://schemas.microsoft.com/office/powerpoint/2010/main" val="12656604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4239793" y="4955083"/>
            <a:ext cx="4315313" cy="1543764"/>
            <a:chOff x="2654299" y="4216400"/>
            <a:chExt cx="2824822" cy="1286470"/>
          </a:xfrm>
        </p:grpSpPr>
        <p:sp>
          <p:nvSpPr>
            <p:cNvPr id="60" name="Right Triangle 59"/>
            <p:cNvSpPr/>
            <p:nvPr/>
          </p:nvSpPr>
          <p:spPr>
            <a:xfrm flipH="1">
              <a:off x="2654299" y="4216400"/>
              <a:ext cx="2824822" cy="1286470"/>
            </a:xfrm>
            <a:prstGeom prst="rtTriangle">
              <a:avLst/>
            </a:prstGeom>
            <a:noFill/>
            <a:ln w="127000">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61" name="TextBox 60"/>
            <p:cNvSpPr txBox="1"/>
            <p:nvPr/>
          </p:nvSpPr>
          <p:spPr>
            <a:xfrm rot="20388134">
              <a:off x="2663704" y="4412898"/>
              <a:ext cx="2613211" cy="384721"/>
            </a:xfrm>
            <a:prstGeom prst="rect">
              <a:avLst/>
            </a:prstGeom>
            <a:noFill/>
          </p:spPr>
          <p:txBody>
            <a:bodyPr wrap="none" rtlCol="0">
              <a:spAutoFit/>
            </a:bodyPr>
            <a:lstStyle/>
            <a:p>
              <a:r>
                <a:rPr lang="en-US" sz="2400" dirty="0"/>
                <a:t>Rise of Switch Chips (“</a:t>
              </a:r>
              <a:r>
                <a:rPr lang="en-US" sz="2400" dirty="0" err="1"/>
                <a:t>xChips</a:t>
              </a:r>
              <a:r>
                <a:rPr lang="en-US" sz="2400" dirty="0"/>
                <a:t>”)</a:t>
              </a:r>
            </a:p>
          </p:txBody>
        </p:sp>
      </p:grpSp>
      <p:sp>
        <p:nvSpPr>
          <p:cNvPr id="4" name="Slide Number Placeholder 3"/>
          <p:cNvSpPr>
            <a:spLocks noGrp="1"/>
          </p:cNvSpPr>
          <p:nvPr>
            <p:ph type="sldNum" sz="quarter" idx="12"/>
          </p:nvPr>
        </p:nvSpPr>
        <p:spPr/>
        <p:txBody>
          <a:bodyPr/>
          <a:lstStyle/>
          <a:p>
            <a:fld id="{502431CD-A83D-384C-97C7-66FF0CCEF56F}" type="slidenum">
              <a:rPr lang="en-US" smtClean="0"/>
              <a:t>35</a:t>
            </a:fld>
            <a:endParaRPr lang="en-US" dirty="0"/>
          </a:p>
        </p:txBody>
      </p:sp>
      <p:cxnSp>
        <p:nvCxnSpPr>
          <p:cNvPr id="6" name="Straight Arrow Connector 5"/>
          <p:cNvCxnSpPr/>
          <p:nvPr/>
        </p:nvCxnSpPr>
        <p:spPr>
          <a:xfrm flipV="1">
            <a:off x="731520" y="6852286"/>
            <a:ext cx="13167360" cy="1524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95680" y="6847284"/>
            <a:ext cx="763918" cy="424279"/>
          </a:xfrm>
          <a:prstGeom prst="rect">
            <a:avLst/>
          </a:prstGeom>
          <a:noFill/>
        </p:spPr>
        <p:txBody>
          <a:bodyPr wrap="none" lIns="130615" tIns="65308" rIns="130615" bIns="65308" rtlCol="0">
            <a:spAutoFit/>
          </a:bodyPr>
          <a:lstStyle/>
          <a:p>
            <a:r>
              <a:rPr lang="en-US" dirty="0" smtClean="0"/>
              <a:t>1994</a:t>
            </a:r>
            <a:endParaRPr lang="en-US" dirty="0"/>
          </a:p>
        </p:txBody>
      </p:sp>
      <p:grpSp>
        <p:nvGrpSpPr>
          <p:cNvPr id="107" name="Group 106"/>
          <p:cNvGrpSpPr/>
          <p:nvPr/>
        </p:nvGrpSpPr>
        <p:grpSpPr>
          <a:xfrm>
            <a:off x="894443" y="3024950"/>
            <a:ext cx="993206" cy="3822334"/>
            <a:chOff x="553899" y="2520792"/>
            <a:chExt cx="620754" cy="3185278"/>
          </a:xfrm>
        </p:grpSpPr>
        <p:sp>
          <p:nvSpPr>
            <p:cNvPr id="10" name="TextBox 9"/>
            <p:cNvSpPr txBox="1"/>
            <p:nvPr/>
          </p:nvSpPr>
          <p:spPr>
            <a:xfrm>
              <a:off x="553899" y="2520792"/>
              <a:ext cx="620754" cy="320601"/>
            </a:xfrm>
            <a:prstGeom prst="rect">
              <a:avLst/>
            </a:prstGeom>
            <a:noFill/>
            <a:ln>
              <a:solidFill>
                <a:srgbClr val="BFBFBF"/>
              </a:solidFill>
            </a:ln>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Linux v1</a:t>
              </a:r>
              <a:endParaRPr lang="en-US" dirty="0">
                <a:solidFill>
                  <a:srgbClr val="FFFFFF"/>
                </a:solidFill>
              </a:endParaRPr>
            </a:p>
          </p:txBody>
        </p:sp>
        <p:cxnSp>
          <p:nvCxnSpPr>
            <p:cNvPr id="16" name="Straight Arrow Connector 15"/>
            <p:cNvCxnSpPr>
              <a:stCxn id="10" idx="2"/>
              <a:endCxn id="14" idx="0"/>
            </p:cNvCxnSpPr>
            <p:nvPr/>
          </p:nvCxnSpPr>
          <p:spPr>
            <a:xfrm flipH="1">
              <a:off x="855897" y="2841393"/>
              <a:ext cx="8379" cy="28646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2286319" y="1654512"/>
            <a:ext cx="2998493" cy="5577494"/>
            <a:chOff x="1428950" y="1378760"/>
            <a:chExt cx="1874058" cy="4647911"/>
          </a:xfrm>
        </p:grpSpPr>
        <p:sp>
          <p:nvSpPr>
            <p:cNvPr id="8" name="TextBox 7"/>
            <p:cNvSpPr txBox="1"/>
            <p:nvPr/>
          </p:nvSpPr>
          <p:spPr>
            <a:xfrm>
              <a:off x="1428950" y="1378760"/>
              <a:ext cx="1874058" cy="320601"/>
            </a:xfrm>
            <a:prstGeom prst="rect">
              <a:avLst/>
            </a:prstGeom>
            <a:solidFill>
              <a:srgbClr val="000000"/>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dirty="0" smtClean="0"/>
                <a:t>IBM, Compaq, Dell run Linux</a:t>
              </a:r>
            </a:p>
          </p:txBody>
        </p:sp>
        <p:sp>
          <p:nvSpPr>
            <p:cNvPr id="9" name="TextBox 8"/>
            <p:cNvSpPr txBox="1"/>
            <p:nvPr/>
          </p:nvSpPr>
          <p:spPr>
            <a:xfrm>
              <a:off x="2162028" y="5706070"/>
              <a:ext cx="424151" cy="320601"/>
            </a:xfrm>
            <a:prstGeom prst="rect">
              <a:avLst/>
            </a:prstGeom>
            <a:noFill/>
          </p:spPr>
          <p:txBody>
            <a:bodyPr wrap="none" rtlCol="0">
              <a:spAutoFit/>
            </a:bodyPr>
            <a:lstStyle/>
            <a:p>
              <a:r>
                <a:rPr lang="en-US" dirty="0" smtClean="0"/>
                <a:t>1998</a:t>
              </a:r>
              <a:endParaRPr lang="en-US" dirty="0"/>
            </a:p>
          </p:txBody>
        </p:sp>
        <p:cxnSp>
          <p:nvCxnSpPr>
            <p:cNvPr id="18" name="Straight Arrow Connector 17"/>
            <p:cNvCxnSpPr>
              <a:stCxn id="8" idx="2"/>
              <a:endCxn id="9" idx="0"/>
            </p:cNvCxnSpPr>
            <p:nvPr/>
          </p:nvCxnSpPr>
          <p:spPr>
            <a:xfrm>
              <a:off x="2365979" y="1699361"/>
              <a:ext cx="8124" cy="40067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2219725" y="3024951"/>
            <a:ext cx="678641" cy="4207055"/>
            <a:chOff x="1387328" y="2520792"/>
            <a:chExt cx="424151" cy="3505879"/>
          </a:xfrm>
        </p:grpSpPr>
        <p:sp>
          <p:nvSpPr>
            <p:cNvPr id="11" name="TextBox 10"/>
            <p:cNvSpPr txBox="1"/>
            <p:nvPr/>
          </p:nvSpPr>
          <p:spPr>
            <a:xfrm>
              <a:off x="1464430" y="2520792"/>
              <a:ext cx="261381" cy="320601"/>
            </a:xfrm>
            <a:prstGeom prst="rect">
              <a:avLst/>
            </a:prstGeom>
            <a:noFill/>
            <a:ln>
              <a:solidFill>
                <a:srgbClr val="BFBFBF"/>
              </a:solidFill>
            </a:ln>
            <a:effectLst>
              <a:outerShdw blurRad="50800" dist="38100" dir="2700000" algn="tl" rotWithShape="0">
                <a:prstClr val="black">
                  <a:alpha val="40000"/>
                </a:prstClr>
              </a:outerShdw>
            </a:effectLst>
          </p:spPr>
          <p:txBody>
            <a:bodyPr wrap="none" rtlCol="0">
              <a:spAutoFit/>
            </a:bodyPr>
            <a:lstStyle/>
            <a:p>
              <a:r>
                <a:rPr lang="en-US" dirty="0" smtClean="0">
                  <a:solidFill>
                    <a:srgbClr val="FFFFFF"/>
                  </a:solidFill>
                </a:rPr>
                <a:t>v2</a:t>
              </a:r>
              <a:endParaRPr lang="en-US" dirty="0">
                <a:solidFill>
                  <a:srgbClr val="FFFFFF"/>
                </a:solidFill>
              </a:endParaRPr>
            </a:p>
          </p:txBody>
        </p:sp>
        <p:sp>
          <p:nvSpPr>
            <p:cNvPr id="19" name="TextBox 18"/>
            <p:cNvSpPr txBox="1"/>
            <p:nvPr/>
          </p:nvSpPr>
          <p:spPr>
            <a:xfrm>
              <a:off x="1387328" y="5706070"/>
              <a:ext cx="424151" cy="320601"/>
            </a:xfrm>
            <a:prstGeom prst="rect">
              <a:avLst/>
            </a:prstGeom>
            <a:noFill/>
          </p:spPr>
          <p:txBody>
            <a:bodyPr wrap="none" rtlCol="0">
              <a:spAutoFit/>
            </a:bodyPr>
            <a:lstStyle/>
            <a:p>
              <a:r>
                <a:rPr lang="en-US" dirty="0" smtClean="0"/>
                <a:t>1996</a:t>
              </a:r>
              <a:endParaRPr lang="en-US" dirty="0"/>
            </a:p>
          </p:txBody>
        </p:sp>
        <p:cxnSp>
          <p:nvCxnSpPr>
            <p:cNvPr id="20" name="Straight Arrow Connector 19"/>
            <p:cNvCxnSpPr>
              <a:stCxn id="11" idx="2"/>
              <a:endCxn id="19" idx="0"/>
            </p:cNvCxnSpPr>
            <p:nvPr/>
          </p:nvCxnSpPr>
          <p:spPr>
            <a:xfrm>
              <a:off x="1595121" y="2841393"/>
              <a:ext cx="4283" cy="28646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a:off x="10255243" y="1700680"/>
            <a:ext cx="2569934" cy="5531327"/>
            <a:chOff x="6409528" y="1417232"/>
            <a:chExt cx="1606209" cy="4609439"/>
          </a:xfrm>
          <a:solidFill>
            <a:srgbClr val="000000"/>
          </a:solidFill>
        </p:grpSpPr>
        <p:sp>
          <p:nvSpPr>
            <p:cNvPr id="13" name="TextBox 12"/>
            <p:cNvSpPr txBox="1"/>
            <p:nvPr/>
          </p:nvSpPr>
          <p:spPr>
            <a:xfrm>
              <a:off x="6409528" y="1417232"/>
              <a:ext cx="1606209" cy="564257"/>
            </a:xfrm>
            <a:prstGeom prst="rect">
              <a:avLst/>
            </a:prstGeom>
            <a:grpFill/>
            <a:ln>
              <a:solidFill>
                <a:srgbClr val="FFFFFF"/>
              </a:solidFill>
            </a:ln>
            <a:effectLst>
              <a:outerShdw blurRad="50800" dist="38100" dir="2700000" algn="tl" rotWithShape="0">
                <a:prstClr val="black">
                  <a:alpha val="40000"/>
                </a:prstClr>
              </a:outerShdw>
            </a:effectLst>
          </p:spPr>
          <p:txBody>
            <a:bodyPr wrap="none" rtlCol="0">
              <a:spAutoFit/>
            </a:bodyPr>
            <a:lstStyle/>
            <a:p>
              <a:pPr algn="ctr"/>
              <a:r>
                <a:rPr lang="en-US" dirty="0" smtClean="0">
                  <a:solidFill>
                    <a:srgbClr val="FFFFFF"/>
                  </a:solidFill>
                </a:rPr>
                <a:t>Android Linux</a:t>
              </a:r>
            </a:p>
            <a:p>
              <a:pPr algn="ctr"/>
              <a:r>
                <a:rPr lang="en-US" dirty="0" smtClean="0">
                  <a:solidFill>
                    <a:srgbClr val="FFFFFF"/>
                  </a:solidFill>
                </a:rPr>
                <a:t>&gt;75% new smartphones</a:t>
              </a:r>
              <a:endParaRPr lang="en-US" dirty="0">
                <a:solidFill>
                  <a:srgbClr val="FFFFFF"/>
                </a:solidFill>
              </a:endParaRPr>
            </a:p>
          </p:txBody>
        </p:sp>
        <p:sp>
          <p:nvSpPr>
            <p:cNvPr id="30" name="TextBox 29"/>
            <p:cNvSpPr txBox="1"/>
            <p:nvPr/>
          </p:nvSpPr>
          <p:spPr>
            <a:xfrm>
              <a:off x="7008682" y="5706070"/>
              <a:ext cx="424151" cy="320601"/>
            </a:xfrm>
            <a:prstGeom prst="rect">
              <a:avLst/>
            </a:prstGeom>
            <a:noFill/>
            <a:ln>
              <a:noFill/>
            </a:ln>
          </p:spPr>
          <p:txBody>
            <a:bodyPr wrap="none" rtlCol="0">
              <a:spAutoFit/>
            </a:bodyPr>
            <a:lstStyle/>
            <a:p>
              <a:r>
                <a:rPr lang="en-US" dirty="0" smtClean="0">
                  <a:solidFill>
                    <a:srgbClr val="FFFFFF"/>
                  </a:solidFill>
                </a:rPr>
                <a:t>2013</a:t>
              </a:r>
              <a:endParaRPr lang="en-US" dirty="0">
                <a:solidFill>
                  <a:srgbClr val="FFFFFF"/>
                </a:solidFill>
              </a:endParaRPr>
            </a:p>
          </p:txBody>
        </p:sp>
        <p:cxnSp>
          <p:nvCxnSpPr>
            <p:cNvPr id="31" name="Straight Arrow Connector 30"/>
            <p:cNvCxnSpPr>
              <a:stCxn id="13" idx="2"/>
              <a:endCxn id="30" idx="0"/>
            </p:cNvCxnSpPr>
            <p:nvPr/>
          </p:nvCxnSpPr>
          <p:spPr>
            <a:xfrm>
              <a:off x="7212633" y="1981489"/>
              <a:ext cx="8125" cy="3724582"/>
            </a:xfrm>
            <a:prstGeom prst="straightConnector1">
              <a:avLst/>
            </a:prstGeom>
            <a:grpFill/>
            <a:ln>
              <a:solidFill>
                <a:schemeClr val="bg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a:off x="8695133" y="4198432"/>
            <a:ext cx="819029" cy="3033575"/>
            <a:chOff x="5434458" y="3498692"/>
            <a:chExt cx="511893" cy="2527979"/>
          </a:xfrm>
        </p:grpSpPr>
        <p:sp>
          <p:nvSpPr>
            <p:cNvPr id="25" name="TextBox 24"/>
            <p:cNvSpPr txBox="1"/>
            <p:nvPr/>
          </p:nvSpPr>
          <p:spPr>
            <a:xfrm>
              <a:off x="5494346" y="5706070"/>
              <a:ext cx="424151" cy="320601"/>
            </a:xfrm>
            <a:prstGeom prst="rect">
              <a:avLst/>
            </a:prstGeom>
            <a:noFill/>
          </p:spPr>
          <p:txBody>
            <a:bodyPr wrap="none" rtlCol="0">
              <a:spAutoFit/>
            </a:bodyPr>
            <a:lstStyle/>
            <a:p>
              <a:r>
                <a:rPr lang="en-US" dirty="0" smtClean="0"/>
                <a:t>2011</a:t>
              </a:r>
              <a:endParaRPr lang="en-US" dirty="0"/>
            </a:p>
          </p:txBody>
        </p:sp>
        <p:cxnSp>
          <p:nvCxnSpPr>
            <p:cNvPr id="26" name="Straight Arrow Connector 25"/>
            <p:cNvCxnSpPr>
              <a:stCxn id="54" idx="2"/>
              <a:endCxn id="25" idx="0"/>
            </p:cNvCxnSpPr>
            <p:nvPr/>
          </p:nvCxnSpPr>
          <p:spPr>
            <a:xfrm>
              <a:off x="5690405" y="4062949"/>
              <a:ext cx="16017" cy="1643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434458" y="3498692"/>
              <a:ext cx="511893" cy="564257"/>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rtlCol="0">
              <a:spAutoFit/>
            </a:bodyPr>
            <a:lstStyle/>
            <a:p>
              <a:pPr algn="ctr"/>
              <a:r>
                <a:rPr lang="en-US" dirty="0" smtClean="0">
                  <a:solidFill>
                    <a:srgbClr val="FFFFFF"/>
                  </a:solidFill>
                </a:rPr>
                <a:t>OCP</a:t>
              </a:r>
            </a:p>
            <a:p>
              <a:pPr algn="ctr"/>
              <a:r>
                <a:rPr lang="en-US" dirty="0" smtClean="0">
                  <a:solidFill>
                    <a:srgbClr val="FFFFFF"/>
                  </a:solidFill>
                </a:rPr>
                <a:t>Server</a:t>
              </a:r>
              <a:endParaRPr lang="en-US" dirty="0">
                <a:solidFill>
                  <a:srgbClr val="FFFFFF"/>
                </a:solidFill>
              </a:endParaRPr>
            </a:p>
          </p:txBody>
        </p:sp>
      </p:grpSp>
      <p:sp>
        <p:nvSpPr>
          <p:cNvPr id="55" name="TextBox 54"/>
          <p:cNvSpPr txBox="1"/>
          <p:nvPr/>
        </p:nvSpPr>
        <p:spPr>
          <a:xfrm>
            <a:off x="11057733" y="4198431"/>
            <a:ext cx="918489" cy="716667"/>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OCP</a:t>
            </a:r>
          </a:p>
          <a:p>
            <a:pPr algn="ctr"/>
            <a:r>
              <a:rPr lang="en-US" dirty="0" smtClean="0">
                <a:solidFill>
                  <a:srgbClr val="FFFFFF"/>
                </a:solidFill>
              </a:rPr>
              <a:t>Switch</a:t>
            </a:r>
            <a:endParaRPr lang="en-US" dirty="0">
              <a:solidFill>
                <a:srgbClr val="FFFFFF"/>
              </a:solidFill>
            </a:endParaRPr>
          </a:p>
        </p:txBody>
      </p:sp>
      <p:sp>
        <p:nvSpPr>
          <p:cNvPr id="56" name="TextBox 55"/>
          <p:cNvSpPr txBox="1"/>
          <p:nvPr/>
        </p:nvSpPr>
        <p:spPr>
          <a:xfrm>
            <a:off x="11135604" y="4974029"/>
            <a:ext cx="762753" cy="424279"/>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ONIE</a:t>
            </a:r>
          </a:p>
        </p:txBody>
      </p:sp>
      <p:sp>
        <p:nvSpPr>
          <p:cNvPr id="57" name="TextBox 56"/>
          <p:cNvSpPr txBox="1"/>
          <p:nvPr/>
        </p:nvSpPr>
        <p:spPr>
          <a:xfrm>
            <a:off x="12610761" y="4198431"/>
            <a:ext cx="965721" cy="71666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OCP</a:t>
            </a:r>
          </a:p>
          <a:p>
            <a:pPr algn="ctr"/>
            <a:r>
              <a:rPr lang="en-US" dirty="0" smtClean="0">
                <a:solidFill>
                  <a:srgbClr val="FFFFFF"/>
                </a:solidFill>
              </a:rPr>
              <a:t>Wedge</a:t>
            </a:r>
          </a:p>
        </p:txBody>
      </p:sp>
      <p:sp>
        <p:nvSpPr>
          <p:cNvPr id="62" name="TextBox 61"/>
          <p:cNvSpPr txBox="1"/>
          <p:nvPr/>
        </p:nvSpPr>
        <p:spPr>
          <a:xfrm>
            <a:off x="11173214" y="5411465"/>
            <a:ext cx="677450" cy="424279"/>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ODL</a:t>
            </a:r>
          </a:p>
        </p:txBody>
      </p:sp>
      <p:grpSp>
        <p:nvGrpSpPr>
          <p:cNvPr id="111" name="Group 110"/>
          <p:cNvGrpSpPr/>
          <p:nvPr/>
        </p:nvGrpSpPr>
        <p:grpSpPr>
          <a:xfrm>
            <a:off x="6382587" y="3319589"/>
            <a:ext cx="1205016" cy="3912417"/>
            <a:chOff x="3989119" y="2766324"/>
            <a:chExt cx="753135" cy="3260347"/>
          </a:xfrm>
        </p:grpSpPr>
        <p:sp>
          <p:nvSpPr>
            <p:cNvPr id="65" name="TextBox 64"/>
            <p:cNvSpPr txBox="1"/>
            <p:nvPr/>
          </p:nvSpPr>
          <p:spPr>
            <a:xfrm>
              <a:off x="3989119" y="2766324"/>
              <a:ext cx="753135" cy="564257"/>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txBody>
            <a:bodyPr wrap="none" rtlCol="0">
              <a:spAutoFit/>
            </a:bodyPr>
            <a:lstStyle/>
            <a:p>
              <a:pPr algn="ctr"/>
              <a:r>
                <a:rPr lang="en-US" dirty="0" smtClean="0"/>
                <a:t>1</a:t>
              </a:r>
              <a:r>
                <a:rPr lang="en-US" baseline="30000" dirty="0" smtClean="0"/>
                <a:t>st</a:t>
              </a:r>
              <a:r>
                <a:rPr lang="en-US" dirty="0" smtClean="0"/>
                <a:t> </a:t>
              </a:r>
              <a:r>
                <a:rPr lang="en-US" dirty="0" err="1" smtClean="0"/>
                <a:t>xChip</a:t>
              </a:r>
              <a:r>
                <a:rPr lang="en-US" dirty="0"/>
                <a:t> </a:t>
              </a:r>
              <a:r>
                <a:rPr lang="en-US" dirty="0" smtClean="0"/>
                <a:t>+</a:t>
              </a:r>
            </a:p>
            <a:p>
              <a:pPr algn="ctr"/>
              <a:r>
                <a:rPr lang="en-US" dirty="0" smtClean="0"/>
                <a:t>Linux DC</a:t>
              </a:r>
              <a:endParaRPr lang="en-US" dirty="0"/>
            </a:p>
          </p:txBody>
        </p:sp>
        <p:cxnSp>
          <p:nvCxnSpPr>
            <p:cNvPr id="66" name="Straight Arrow Connector 65"/>
            <p:cNvCxnSpPr>
              <a:stCxn id="65" idx="2"/>
              <a:endCxn id="70" idx="0"/>
            </p:cNvCxnSpPr>
            <p:nvPr/>
          </p:nvCxnSpPr>
          <p:spPr>
            <a:xfrm>
              <a:off x="4365687" y="3330581"/>
              <a:ext cx="8126" cy="2375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4161737" y="5706070"/>
              <a:ext cx="424151" cy="320601"/>
            </a:xfrm>
            <a:prstGeom prst="rect">
              <a:avLst/>
            </a:prstGeom>
            <a:noFill/>
          </p:spPr>
          <p:txBody>
            <a:bodyPr wrap="none" rtlCol="0">
              <a:spAutoFit/>
            </a:bodyPr>
            <a:lstStyle/>
            <a:p>
              <a:r>
                <a:rPr lang="en-US" dirty="0" smtClean="0"/>
                <a:t>2008</a:t>
              </a:r>
              <a:endParaRPr lang="en-US" dirty="0"/>
            </a:p>
          </p:txBody>
        </p:sp>
      </p:grpSp>
      <p:grpSp>
        <p:nvGrpSpPr>
          <p:cNvPr id="114" name="Group 113"/>
          <p:cNvGrpSpPr/>
          <p:nvPr/>
        </p:nvGrpSpPr>
        <p:grpSpPr>
          <a:xfrm>
            <a:off x="9466044" y="3319589"/>
            <a:ext cx="1274695" cy="3912417"/>
            <a:chOff x="6048557" y="2766324"/>
            <a:chExt cx="796684" cy="3260347"/>
          </a:xfrm>
        </p:grpSpPr>
        <p:sp>
          <p:nvSpPr>
            <p:cNvPr id="71" name="TextBox 70"/>
            <p:cNvSpPr txBox="1"/>
            <p:nvPr/>
          </p:nvSpPr>
          <p:spPr>
            <a:xfrm>
              <a:off x="6048557" y="2766324"/>
              <a:ext cx="796684" cy="564257"/>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rtlCol="0">
              <a:spAutoFit/>
            </a:bodyPr>
            <a:lstStyle/>
            <a:p>
              <a:pPr algn="ctr"/>
              <a:r>
                <a:rPr lang="en-US" dirty="0" smtClean="0"/>
                <a:t>1</a:t>
              </a:r>
              <a:r>
                <a:rPr lang="en-US" baseline="30000" dirty="0" smtClean="0"/>
                <a:t>st</a:t>
              </a:r>
              <a:r>
                <a:rPr lang="en-US" dirty="0" smtClean="0"/>
                <a:t> </a:t>
              </a:r>
              <a:r>
                <a:rPr lang="en-US" dirty="0" err="1" smtClean="0"/>
                <a:t>xChip</a:t>
              </a:r>
              <a:r>
                <a:rPr lang="en-US" dirty="0" smtClean="0"/>
                <a:t> +</a:t>
              </a:r>
            </a:p>
            <a:p>
              <a:pPr algn="ctr"/>
              <a:r>
                <a:rPr lang="en-US" dirty="0" smtClean="0"/>
                <a:t>Linux WAN</a:t>
              </a:r>
              <a:endParaRPr lang="en-US" dirty="0"/>
            </a:p>
          </p:txBody>
        </p:sp>
        <p:cxnSp>
          <p:nvCxnSpPr>
            <p:cNvPr id="72" name="Straight Arrow Connector 71"/>
            <p:cNvCxnSpPr>
              <a:stCxn id="71" idx="2"/>
              <a:endCxn id="76" idx="0"/>
            </p:cNvCxnSpPr>
            <p:nvPr/>
          </p:nvCxnSpPr>
          <p:spPr>
            <a:xfrm>
              <a:off x="6446899" y="3330581"/>
              <a:ext cx="8124" cy="23754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242948" y="5706070"/>
              <a:ext cx="424150" cy="320601"/>
            </a:xfrm>
            <a:prstGeom prst="rect">
              <a:avLst/>
            </a:prstGeom>
            <a:noFill/>
          </p:spPr>
          <p:txBody>
            <a:bodyPr wrap="none" rtlCol="0">
              <a:spAutoFit/>
            </a:bodyPr>
            <a:lstStyle/>
            <a:p>
              <a:r>
                <a:rPr lang="en-US" dirty="0" smtClean="0"/>
                <a:t>2012</a:t>
              </a:r>
              <a:endParaRPr lang="en-US" dirty="0"/>
            </a:p>
          </p:txBody>
        </p:sp>
      </p:grpSp>
      <p:sp>
        <p:nvSpPr>
          <p:cNvPr id="80" name="TextBox 79"/>
          <p:cNvSpPr txBox="1"/>
          <p:nvPr/>
        </p:nvSpPr>
        <p:spPr>
          <a:xfrm>
            <a:off x="12703224" y="6847284"/>
            <a:ext cx="763918" cy="424279"/>
          </a:xfrm>
          <a:prstGeom prst="rect">
            <a:avLst/>
          </a:prstGeom>
          <a:noFill/>
        </p:spPr>
        <p:txBody>
          <a:bodyPr wrap="none" lIns="130615" tIns="65308" rIns="130615" bIns="65308" rtlCol="0">
            <a:spAutoFit/>
          </a:bodyPr>
          <a:lstStyle/>
          <a:p>
            <a:r>
              <a:rPr lang="en-US" dirty="0" smtClean="0"/>
              <a:t>2014</a:t>
            </a:r>
            <a:endParaRPr lang="en-US" dirty="0"/>
          </a:p>
        </p:txBody>
      </p:sp>
      <p:cxnSp>
        <p:nvCxnSpPr>
          <p:cNvPr id="86" name="Straight Arrow Connector 85"/>
          <p:cNvCxnSpPr>
            <a:stCxn id="57" idx="2"/>
            <a:endCxn id="80" idx="0"/>
          </p:cNvCxnSpPr>
          <p:nvPr/>
        </p:nvCxnSpPr>
        <p:spPr>
          <a:xfrm flipH="1">
            <a:off x="13085183" y="4915098"/>
            <a:ext cx="8439" cy="1932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12750135" y="4981458"/>
            <a:ext cx="686974" cy="42427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ONL</a:t>
            </a:r>
          </a:p>
        </p:txBody>
      </p:sp>
      <p:sp>
        <p:nvSpPr>
          <p:cNvPr id="63" name="TextBox 62"/>
          <p:cNvSpPr txBox="1"/>
          <p:nvPr/>
        </p:nvSpPr>
        <p:spPr>
          <a:xfrm>
            <a:off x="12665787" y="5424658"/>
            <a:ext cx="855671" cy="42427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ONOS</a:t>
            </a:r>
          </a:p>
        </p:txBody>
      </p:sp>
      <p:sp>
        <p:nvSpPr>
          <p:cNvPr id="64" name="TextBox 63"/>
          <p:cNvSpPr txBox="1"/>
          <p:nvPr/>
        </p:nvSpPr>
        <p:spPr>
          <a:xfrm>
            <a:off x="12487241" y="5867855"/>
            <a:ext cx="1212759" cy="42427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err="1" smtClean="0">
                <a:solidFill>
                  <a:srgbClr val="FFFFFF"/>
                </a:solidFill>
              </a:rPr>
              <a:t>OpenNFV</a:t>
            </a:r>
            <a:endParaRPr lang="en-US" dirty="0" smtClean="0">
              <a:solidFill>
                <a:srgbClr val="FFFFFF"/>
              </a:solidFill>
            </a:endParaRPr>
          </a:p>
        </p:txBody>
      </p:sp>
      <p:sp>
        <p:nvSpPr>
          <p:cNvPr id="91" name="TextBox 90"/>
          <p:cNvSpPr txBox="1"/>
          <p:nvPr/>
        </p:nvSpPr>
        <p:spPr>
          <a:xfrm>
            <a:off x="2818506" y="2117506"/>
            <a:ext cx="2310828" cy="424279"/>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Google incorporated</a:t>
            </a:r>
            <a:endParaRPr lang="en-US" dirty="0">
              <a:solidFill>
                <a:srgbClr val="FFFFFF"/>
              </a:solidFill>
            </a:endParaRPr>
          </a:p>
        </p:txBody>
      </p:sp>
      <p:grpSp>
        <p:nvGrpSpPr>
          <p:cNvPr id="112" name="Group 111"/>
          <p:cNvGrpSpPr/>
          <p:nvPr/>
        </p:nvGrpSpPr>
        <p:grpSpPr>
          <a:xfrm>
            <a:off x="7960332" y="4198432"/>
            <a:ext cx="678641" cy="3033575"/>
            <a:chOff x="4830902" y="3498692"/>
            <a:chExt cx="424151" cy="2527979"/>
          </a:xfrm>
        </p:grpSpPr>
        <p:sp>
          <p:nvSpPr>
            <p:cNvPr id="93" name="TextBox 92"/>
            <p:cNvSpPr txBox="1"/>
            <p:nvPr/>
          </p:nvSpPr>
          <p:spPr>
            <a:xfrm>
              <a:off x="4860070" y="3498692"/>
              <a:ext cx="372621" cy="320601"/>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rtlCol="0">
              <a:spAutoFit/>
            </a:bodyPr>
            <a:lstStyle/>
            <a:p>
              <a:pPr algn="ctr"/>
              <a:r>
                <a:rPr lang="en-US" dirty="0" smtClean="0"/>
                <a:t>OVS</a:t>
              </a:r>
            </a:p>
          </p:txBody>
        </p:sp>
        <p:cxnSp>
          <p:nvCxnSpPr>
            <p:cNvPr id="94" name="Straight Arrow Connector 93"/>
            <p:cNvCxnSpPr>
              <a:stCxn id="93" idx="2"/>
            </p:cNvCxnSpPr>
            <p:nvPr/>
          </p:nvCxnSpPr>
          <p:spPr>
            <a:xfrm>
              <a:off x="5046381" y="3819293"/>
              <a:ext cx="0" cy="19036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4830902" y="5706070"/>
              <a:ext cx="424151" cy="320601"/>
            </a:xfrm>
            <a:prstGeom prst="rect">
              <a:avLst/>
            </a:prstGeom>
            <a:noFill/>
          </p:spPr>
          <p:txBody>
            <a:bodyPr wrap="none" rtlCol="0">
              <a:spAutoFit/>
            </a:bodyPr>
            <a:lstStyle/>
            <a:p>
              <a:r>
                <a:rPr lang="en-US" dirty="0" smtClean="0"/>
                <a:t>2010</a:t>
              </a:r>
              <a:endParaRPr lang="en-US" dirty="0"/>
            </a:p>
          </p:txBody>
        </p:sp>
      </p:grpSp>
      <p:sp>
        <p:nvSpPr>
          <p:cNvPr id="98" name="TextBox 97"/>
          <p:cNvSpPr txBox="1"/>
          <p:nvPr/>
        </p:nvSpPr>
        <p:spPr>
          <a:xfrm>
            <a:off x="11190828" y="5854662"/>
            <a:ext cx="661326" cy="424279"/>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pPr algn="ctr"/>
            <a:r>
              <a:rPr lang="en-US" dirty="0" smtClean="0">
                <a:solidFill>
                  <a:srgbClr val="FFFFFF"/>
                </a:solidFill>
              </a:rPr>
              <a:t>NSX</a:t>
            </a:r>
          </a:p>
        </p:txBody>
      </p:sp>
      <p:sp>
        <p:nvSpPr>
          <p:cNvPr id="100" name="TextBox 99"/>
          <p:cNvSpPr txBox="1"/>
          <p:nvPr/>
        </p:nvSpPr>
        <p:spPr>
          <a:xfrm>
            <a:off x="7112031" y="204572"/>
            <a:ext cx="5972375" cy="1239887"/>
          </a:xfrm>
          <a:prstGeom prst="rect">
            <a:avLst/>
          </a:prstGeom>
          <a:solidFill>
            <a:srgbClr val="FFFFFF"/>
          </a:solidFill>
          <a:ln w="38100" cmpd="sng">
            <a:solidFill>
              <a:srgbClr val="FF6600"/>
            </a:solidFill>
          </a:ln>
          <a:effectLst>
            <a:outerShdw blurRad="50800" dist="38100" dir="2700000" algn="tl" rotWithShape="0">
              <a:prstClr val="black">
                <a:alpha val="40000"/>
              </a:prstClr>
            </a:outerShdw>
          </a:effectLst>
        </p:spPr>
        <p:txBody>
          <a:bodyPr wrap="none" lIns="130615" tIns="65308" rIns="130615" bIns="65308" rtlCol="0">
            <a:spAutoFit/>
          </a:bodyPr>
          <a:lstStyle/>
          <a:p>
            <a:r>
              <a:rPr lang="en-US" sz="2400" b="1" dirty="0">
                <a:solidFill>
                  <a:schemeClr val="bg1"/>
                </a:solidFill>
              </a:rPr>
              <a:t>Cisco 2014</a:t>
            </a:r>
          </a:p>
          <a:p>
            <a:r>
              <a:rPr lang="en-US" sz="2400" dirty="0">
                <a:solidFill>
                  <a:schemeClr val="bg1"/>
                </a:solidFill>
              </a:rPr>
              <a:t>#1 competitor = software company (VMware)</a:t>
            </a:r>
            <a:br>
              <a:rPr lang="en-US" sz="2400" dirty="0">
                <a:solidFill>
                  <a:schemeClr val="bg1"/>
                </a:solidFill>
              </a:rPr>
            </a:br>
            <a:r>
              <a:rPr lang="en-US" sz="2400" dirty="0">
                <a:solidFill>
                  <a:schemeClr val="bg1"/>
                </a:solidFill>
              </a:rPr>
              <a:t>#1 fear = bare-metal switches</a:t>
            </a:r>
          </a:p>
        </p:txBody>
      </p:sp>
      <p:cxnSp>
        <p:nvCxnSpPr>
          <p:cNvPr id="101" name="Straight Arrow Connector 100"/>
          <p:cNvCxnSpPr>
            <a:endCxn id="80" idx="0"/>
          </p:cNvCxnSpPr>
          <p:nvPr/>
        </p:nvCxnSpPr>
        <p:spPr>
          <a:xfrm>
            <a:off x="13069111" y="1428036"/>
            <a:ext cx="16072" cy="5419248"/>
          </a:xfrm>
          <a:prstGeom prst="straightConnector1">
            <a:avLst/>
          </a:prstGeom>
          <a:ln w="76200" cmpd="sng">
            <a:solidFill>
              <a:srgbClr val="FF6600"/>
            </a:solidFill>
            <a:prstDash val="dot"/>
            <a:tailEnd type="arrow"/>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8417966" y="2521519"/>
            <a:ext cx="2431041" cy="716667"/>
          </a:xfrm>
          <a:prstGeom prst="rect">
            <a:avLst/>
          </a:prstGeom>
          <a:solidFill>
            <a:srgbClr val="000000"/>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r>
              <a:rPr lang="en-US" dirty="0" smtClean="0">
                <a:solidFill>
                  <a:srgbClr val="FFFFFF"/>
                </a:solidFill>
              </a:rPr>
              <a:t>Virtual Ethernet ports</a:t>
            </a:r>
          </a:p>
          <a:p>
            <a:r>
              <a:rPr lang="en-US" dirty="0" smtClean="0">
                <a:solidFill>
                  <a:srgbClr val="FFFFFF"/>
                </a:solidFill>
              </a:rPr>
              <a:t>&gt; Physical ports</a:t>
            </a:r>
            <a:endParaRPr lang="en-US" dirty="0">
              <a:solidFill>
                <a:srgbClr val="FFFFFF"/>
              </a:solidFill>
            </a:endParaRPr>
          </a:p>
        </p:txBody>
      </p:sp>
    </p:spTree>
    <p:extLst>
      <p:ext uri="{BB962C8B-B14F-4D97-AF65-F5344CB8AC3E}">
        <p14:creationId xmlns:p14="http://schemas.microsoft.com/office/powerpoint/2010/main" val="3266547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500"/>
                                        <p:tgtEl>
                                          <p:spTgt spid="10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wipe(left)">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fade">
                                      <p:cBhvr>
                                        <p:cTn id="34" dur="500"/>
                                        <p:tgtEl>
                                          <p:spTgt spid="1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fade">
                                      <p:cBhvr>
                                        <p:cTn id="44" dur="500"/>
                                        <p:tgtEl>
                                          <p:spTgt spid="1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500"/>
                                        <p:tgtEl>
                                          <p:spTgt spid="1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7"/>
                                        </p:tgtEl>
                                        <p:attrNameLst>
                                          <p:attrName>style.visibility</p:attrName>
                                        </p:attrNameLst>
                                      </p:cBhvr>
                                      <p:to>
                                        <p:strVal val="visible"/>
                                      </p:to>
                                    </p:set>
                                    <p:animEffect transition="in" filter="fade">
                                      <p:cBhvr>
                                        <p:cTn id="54" dur="500"/>
                                        <p:tgtEl>
                                          <p:spTgt spid="1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fade">
                                      <p:cBhvr>
                                        <p:cTn id="71" dur="500"/>
                                        <p:tgtEl>
                                          <p:spTgt spid="9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childTnLst>
                          </p:cTn>
                        </p:par>
                        <p:par>
                          <p:cTn id="88" fill="hold">
                            <p:stCondLst>
                              <p:cond delay="1500"/>
                            </p:stCondLst>
                            <p:childTnLst>
                              <p:par>
                                <p:cTn id="89" presetID="10" presetClass="entr" presetSubtype="0" fill="hold" grpId="0" nodeType="after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101"/>
                                        </p:tgtEl>
                                        <p:attrNameLst>
                                          <p:attrName>style.visibility</p:attrName>
                                        </p:attrNameLst>
                                      </p:cBhvr>
                                      <p:to>
                                        <p:strVal val="visible"/>
                                      </p:to>
                                    </p:set>
                                    <p:animEffect transition="in" filter="wipe(up)">
                                      <p:cBhvr>
                                        <p:cTn id="9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62" grpId="0" animBg="1"/>
      <p:bldP spid="58" grpId="0" animBg="1"/>
      <p:bldP spid="63" grpId="0" animBg="1"/>
      <p:bldP spid="64" grpId="0" animBg="1"/>
      <p:bldP spid="91" grpId="0" animBg="1"/>
      <p:bldP spid="98" grpId="0" animBg="1"/>
      <p:bldP spid="100" grpId="0" animBg="1"/>
      <p:bldP spid="1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390672" y="5974540"/>
            <a:ext cx="8695827" cy="2006200"/>
          </a:xfrm>
          <a:prstGeom prst="roundRect">
            <a:avLst/>
          </a:prstGeom>
          <a:solidFill>
            <a:schemeClr val="bg1">
              <a:lumMod val="95000"/>
            </a:schemeClr>
          </a:solidFill>
          <a:ln w="76200" cmpd="sng">
            <a:solidFill>
              <a:schemeClr val="tx1">
                <a:lumMod val="85000"/>
              </a:schemeClr>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2" name="Title 1"/>
          <p:cNvSpPr>
            <a:spLocks noGrp="1"/>
          </p:cNvSpPr>
          <p:nvPr>
            <p:ph type="title"/>
          </p:nvPr>
        </p:nvSpPr>
        <p:spPr/>
        <p:txBody>
          <a:bodyPr/>
          <a:lstStyle/>
          <a:p>
            <a:r>
              <a:rPr lang="en-US" dirty="0" smtClean="0"/>
              <a:t>The bare-metal switch</a:t>
            </a:r>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08" b="96623" l="4000" r="97969"/>
                    </a14:imgEffect>
                  </a14:imgLayer>
                </a14:imgProps>
              </a:ext>
            </a:extLst>
          </a:blip>
          <a:stretch>
            <a:fillRect/>
          </a:stretch>
        </p:blipFill>
        <p:spPr>
          <a:xfrm>
            <a:off x="4657958" y="6194779"/>
            <a:ext cx="1794277" cy="1544198"/>
          </a:xfrm>
          <a:prstGeom prst="rect">
            <a:avLst/>
          </a:prstGeom>
        </p:spPr>
      </p:pic>
      <p:sp>
        <p:nvSpPr>
          <p:cNvPr id="8" name="Rounded Rectangle 7"/>
          <p:cNvSpPr/>
          <p:nvPr/>
        </p:nvSpPr>
        <p:spPr>
          <a:xfrm rot="697748">
            <a:off x="6675937" y="6422409"/>
            <a:ext cx="1485613" cy="1178939"/>
          </a:xfrm>
          <a:prstGeom prst="roundRect">
            <a:avLst/>
          </a:prstGeom>
          <a:solidFill>
            <a:schemeClr val="tx1">
              <a:lumMod val="50000"/>
            </a:schemeClr>
          </a:solidFill>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r>
              <a:rPr lang="en-US" dirty="0" smtClean="0"/>
              <a:t>DRAM</a:t>
            </a:r>
            <a:endParaRPr lang="en-US" dirty="0"/>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757115" y="5923050"/>
            <a:ext cx="2711558" cy="2169247"/>
          </a:xfrm>
          <a:prstGeom prst="rect">
            <a:avLst/>
          </a:prstGeom>
        </p:spPr>
      </p:pic>
      <p:pic>
        <p:nvPicPr>
          <p:cNvPr id="12" name="Picture 11"/>
          <p:cNvPicPr>
            <a:picLocks noChangeAspect="1"/>
          </p:cNvPicPr>
          <p:nvPr/>
        </p:nvPicPr>
        <p:blipFill>
          <a:blip r:embed="rId7"/>
          <a:stretch>
            <a:fillRect/>
          </a:stretch>
        </p:blipFill>
        <p:spPr>
          <a:xfrm>
            <a:off x="6282680" y="4251201"/>
            <a:ext cx="2205427" cy="1314774"/>
          </a:xfrm>
          <a:prstGeom prst="rect">
            <a:avLst/>
          </a:prstGeom>
        </p:spPr>
      </p:pic>
      <p:sp>
        <p:nvSpPr>
          <p:cNvPr id="19" name="TextBox 18"/>
          <p:cNvSpPr txBox="1"/>
          <p:nvPr/>
        </p:nvSpPr>
        <p:spPr>
          <a:xfrm>
            <a:off x="2390673" y="5500638"/>
            <a:ext cx="1999823" cy="538601"/>
          </a:xfrm>
          <a:prstGeom prst="rect">
            <a:avLst/>
          </a:prstGeom>
          <a:noFill/>
        </p:spPr>
        <p:txBody>
          <a:bodyPr wrap="none" lIns="91431" tIns="45716" rIns="91431" bIns="45716" rtlCol="0">
            <a:spAutoFit/>
          </a:bodyPr>
          <a:lstStyle/>
          <a:p>
            <a:r>
              <a:rPr lang="en-US" sz="2900" dirty="0"/>
              <a:t>Sheet metal</a:t>
            </a:r>
          </a:p>
        </p:txBody>
      </p:sp>
      <p:pic>
        <p:nvPicPr>
          <p:cNvPr id="3" name="Picture 2" descr="Screen Shot 2014-04-28 at 9.20.02 PM.png"/>
          <p:cNvPicPr>
            <a:picLocks noChangeAspect="1"/>
          </p:cNvPicPr>
          <p:nvPr/>
        </p:nvPicPr>
        <p:blipFill rotWithShape="1">
          <a:blip r:embed="rId8">
            <a:extLst>
              <a:ext uri="{28A0092B-C50C-407E-A947-70E740481C1C}">
                <a14:useLocalDpi xmlns:a14="http://schemas.microsoft.com/office/drawing/2010/main" val="0"/>
              </a:ext>
            </a:extLst>
          </a:blip>
          <a:srcRect l="2044" t="20132" r="1276" b="13079"/>
          <a:stretch/>
        </p:blipFill>
        <p:spPr>
          <a:xfrm>
            <a:off x="731520" y="1543837"/>
            <a:ext cx="12750237" cy="2603671"/>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4727" b="90000" l="6709" r="89936">
                        <a14:foregroundMark x1="20767" y1="57455" x2="20767" y2="57455"/>
                        <a14:foregroundMark x1="24281" y1="63636" x2="24281" y2="63636"/>
                        <a14:foregroundMark x1="27157" y1="59273" x2="27157" y2="59273"/>
                        <a14:foregroundMark x1="32588" y1="64000" x2="32588" y2="64000"/>
                        <a14:foregroundMark x1="36102" y1="64364" x2="36102" y2="64364"/>
                        <a14:foregroundMark x1="39617" y1="63636" x2="39617" y2="63636"/>
                        <a14:foregroundMark x1="44409" y1="64364" x2="44409" y2="64364"/>
                        <a14:foregroundMark x1="49201" y1="64000" x2="49201" y2="64000"/>
                        <a14:foregroundMark x1="52077" y1="64364" x2="52077" y2="64364"/>
                        <a14:foregroundMark x1="56230" y1="64000" x2="56230" y2="64000"/>
                        <a14:foregroundMark x1="60064" y1="65091" x2="60064" y2="65091"/>
                        <a14:foregroundMark x1="64856" y1="63636" x2="64856" y2="63636"/>
                        <a14:foregroundMark x1="36422" y1="71636" x2="36422" y2="71636"/>
                        <a14:foregroundMark x1="48243" y1="72727" x2="48243" y2="72727"/>
                        <a14:foregroundMark x1="28115" y1="36000" x2="28115" y2="36000"/>
                        <a14:foregroundMark x1="22045" y1="35273" x2="22045" y2="35273"/>
                        <a14:foregroundMark x1="35463" y1="37818" x2="35463" y2="37818"/>
                        <a14:foregroundMark x1="39297" y1="37818" x2="39297" y2="37818"/>
                        <a14:foregroundMark x1="44089" y1="38909" x2="44089" y2="38909"/>
                        <a14:foregroundMark x1="49201" y1="39636" x2="49201" y2="39636"/>
                        <a14:foregroundMark x1="55591" y1="40000" x2="55591" y2="40000"/>
                        <a14:foregroundMark x1="59425" y1="39636" x2="59425" y2="39636"/>
                        <a14:foregroundMark x1="62300" y1="39636" x2="62300" y2="39636"/>
                        <a14:foregroundMark x1="56550" y1="37455" x2="56550" y2="37455"/>
                        <a14:foregroundMark x1="35144" y1="33818" x2="35144" y2="33818"/>
                        <a14:foregroundMark x1="32907" y1="36364" x2="32907" y2="36364"/>
                      </a14:backgroundRemoval>
                    </a14:imgEffect>
                  </a14:imgLayer>
                </a14:imgProps>
              </a:ext>
            </a:extLst>
          </a:blip>
          <a:stretch>
            <a:fillRect/>
          </a:stretch>
        </p:blipFill>
        <p:spPr>
          <a:xfrm>
            <a:off x="2500237" y="6194781"/>
            <a:ext cx="2157718" cy="1421819"/>
          </a:xfrm>
          <a:prstGeom prst="rect">
            <a:avLst/>
          </a:prstGeom>
        </p:spPr>
      </p:pic>
      <p:sp>
        <p:nvSpPr>
          <p:cNvPr id="5" name="TextBox 4"/>
          <p:cNvSpPr txBox="1"/>
          <p:nvPr/>
        </p:nvSpPr>
        <p:spPr>
          <a:xfrm>
            <a:off x="2921956" y="7460153"/>
            <a:ext cx="811175" cy="424279"/>
          </a:xfrm>
          <a:prstGeom prst="rect">
            <a:avLst/>
          </a:prstGeom>
          <a:noFill/>
        </p:spPr>
        <p:txBody>
          <a:bodyPr wrap="none" lIns="130615" tIns="65308" rIns="130615" bIns="65308" rtlCol="0">
            <a:spAutoFit/>
          </a:bodyPr>
          <a:lstStyle/>
          <a:p>
            <a:r>
              <a:rPr lang="en-US" dirty="0" err="1" smtClean="0"/>
              <a:t>xChip</a:t>
            </a:r>
            <a:endParaRPr lang="en-US" dirty="0"/>
          </a:p>
        </p:txBody>
      </p:sp>
    </p:spTree>
    <p:extLst>
      <p:ext uri="{BB962C8B-B14F-4D97-AF65-F5344CB8AC3E}">
        <p14:creationId xmlns:p14="http://schemas.microsoft.com/office/powerpoint/2010/main" val="3700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1.6882E-6 4.10869E-6 L 0.00358 0.20832 " pathEditMode="relative" rAng="0" ptsTypes="AA">
                                      <p:cBhvr>
                                        <p:cTn id="24" dur="1000" fill="hold"/>
                                        <p:tgtEl>
                                          <p:spTgt spid="12"/>
                                        </p:tgtEl>
                                        <p:attrNameLst>
                                          <p:attrName>ppt_x</p:attrName>
                                          <p:attrName>ppt_y</p:attrName>
                                        </p:attrNameLst>
                                      </p:cBhvr>
                                      <p:rCtr x="174" y="10407"/>
                                    </p:animMotion>
                                  </p:childTnLst>
                                </p:cTn>
                              </p:par>
                              <p:par>
                                <p:cTn id="25" presetID="6" presetClass="emph" presetSubtype="0" fill="hold" nodeType="withEffect">
                                  <p:stCondLst>
                                    <p:cond delay="0"/>
                                  </p:stCondLst>
                                  <p:childTnLst>
                                    <p:animScale>
                                      <p:cBhvr>
                                        <p:cTn id="26" dur="1000" fill="hold"/>
                                        <p:tgtEl>
                                          <p:spTgt spid="1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OCP: Wedge switch (open-source design)</a:t>
            </a:r>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37</a:t>
            </a:fld>
            <a:endParaRPr lang="en-US" dirty="0"/>
          </a:p>
        </p:txBody>
      </p:sp>
      <p:pic>
        <p:nvPicPr>
          <p:cNvPr id="8" name="Picture 7"/>
          <p:cNvPicPr>
            <a:picLocks noChangeAspect="1"/>
          </p:cNvPicPr>
          <p:nvPr/>
        </p:nvPicPr>
        <p:blipFill>
          <a:blip r:embed="rId2"/>
          <a:stretch>
            <a:fillRect/>
          </a:stretch>
        </p:blipFill>
        <p:spPr>
          <a:xfrm>
            <a:off x="2837797" y="1568287"/>
            <a:ext cx="8663314" cy="6497485"/>
          </a:xfrm>
          <a:prstGeom prst="rect">
            <a:avLst/>
          </a:prstGeom>
        </p:spPr>
      </p:pic>
      <p:sp>
        <p:nvSpPr>
          <p:cNvPr id="9" name="TextBox 8"/>
          <p:cNvSpPr txBox="1"/>
          <p:nvPr/>
        </p:nvSpPr>
        <p:spPr>
          <a:xfrm>
            <a:off x="10528688" y="3960644"/>
            <a:ext cx="3306143" cy="578168"/>
          </a:xfrm>
          <a:prstGeom prst="rect">
            <a:avLst/>
          </a:prstGeom>
          <a:solidFill>
            <a:schemeClr val="bg1"/>
          </a:solidFill>
          <a:ln>
            <a:solidFill>
              <a:srgbClr val="FFFFFF"/>
            </a:solidFill>
          </a:ln>
          <a:effectLst>
            <a:outerShdw blurRad="50800" dist="38100" dir="2700000" algn="tl" rotWithShape="0">
              <a:prstClr val="black">
                <a:alpha val="40000"/>
              </a:prstClr>
            </a:outerShdw>
          </a:effectLst>
        </p:spPr>
        <p:txBody>
          <a:bodyPr wrap="none" lIns="130615" tIns="65308" rIns="130615" bIns="65308" rtlCol="0">
            <a:spAutoFit/>
          </a:bodyPr>
          <a:lstStyle/>
          <a:p>
            <a:r>
              <a:rPr lang="en-US" sz="2900" dirty="0"/>
              <a:t>BCM  </a:t>
            </a:r>
            <a:r>
              <a:rPr lang="en-US" sz="2900" dirty="0" err="1"/>
              <a:t>xChip</a:t>
            </a:r>
            <a:r>
              <a:rPr lang="en-US" sz="2900" dirty="0"/>
              <a:t>: 1.2Tb/s</a:t>
            </a:r>
          </a:p>
        </p:txBody>
      </p:sp>
    </p:spTree>
    <p:extLst>
      <p:ext uri="{BB962C8B-B14F-4D97-AF65-F5344CB8AC3E}">
        <p14:creationId xmlns:p14="http://schemas.microsoft.com/office/powerpoint/2010/main" val="256111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122261" y="6750051"/>
            <a:ext cx="2190310" cy="1151706"/>
          </a:xfrm>
          <a:prstGeom prst="rect">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2" name="Rectangle 1"/>
          <p:cNvSpPr/>
          <p:nvPr/>
        </p:nvSpPr>
        <p:spPr>
          <a:xfrm>
            <a:off x="3177938" y="6828737"/>
            <a:ext cx="2190310" cy="1151706"/>
          </a:xfrm>
          <a:prstGeom prst="rect">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34" name="Title 33"/>
          <p:cNvSpPr>
            <a:spLocks noGrp="1"/>
          </p:cNvSpPr>
          <p:nvPr>
            <p:ph type="title"/>
          </p:nvPr>
        </p:nvSpPr>
        <p:spPr/>
        <p:txBody>
          <a:bodyPr/>
          <a:lstStyle/>
          <a:p>
            <a:r>
              <a:rPr lang="en-US" dirty="0" smtClean="0"/>
              <a:t>Bare-metal Switch Software</a:t>
            </a:r>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38</a:t>
            </a:fld>
            <a:endParaRPr lang="en-US" dirty="0"/>
          </a:p>
        </p:txBody>
      </p:sp>
      <p:grpSp>
        <p:nvGrpSpPr>
          <p:cNvPr id="23" name="Group 22"/>
          <p:cNvGrpSpPr/>
          <p:nvPr/>
        </p:nvGrpSpPr>
        <p:grpSpPr>
          <a:xfrm>
            <a:off x="3177937" y="5135541"/>
            <a:ext cx="8134634" cy="1519376"/>
            <a:chOff x="1986211" y="3881153"/>
            <a:chExt cx="5084146" cy="1266147"/>
          </a:xfrm>
          <a:effectLst>
            <a:outerShdw blurRad="50800" dist="38100" dir="2700000" algn="tl" rotWithShape="0">
              <a:prstClr val="black">
                <a:alpha val="40000"/>
              </a:prstClr>
            </a:outerShdw>
          </a:effectLst>
        </p:grpSpPr>
        <p:sp>
          <p:nvSpPr>
            <p:cNvPr id="22" name="Rounded Rectangle 21"/>
            <p:cNvSpPr/>
            <p:nvPr/>
          </p:nvSpPr>
          <p:spPr>
            <a:xfrm>
              <a:off x="1986211" y="4532569"/>
              <a:ext cx="1223990" cy="61473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FFFFFF"/>
                  </a:solidFill>
                </a:rPr>
                <a:t>Boot Loader</a:t>
              </a:r>
              <a:endParaRPr lang="en-US" dirty="0">
                <a:solidFill>
                  <a:srgbClr val="FFFFFF"/>
                </a:solidFill>
              </a:endParaRPr>
            </a:p>
          </p:txBody>
        </p:sp>
        <p:sp>
          <p:nvSpPr>
            <p:cNvPr id="8" name="Rounded Rectangle 7"/>
            <p:cNvSpPr/>
            <p:nvPr/>
          </p:nvSpPr>
          <p:spPr>
            <a:xfrm>
              <a:off x="1986211" y="3881153"/>
              <a:ext cx="5084146" cy="536608"/>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FFFFFF"/>
                  </a:solidFill>
                </a:rPr>
                <a:t>Switch OS</a:t>
              </a:r>
              <a:endParaRPr lang="en-US" dirty="0">
                <a:solidFill>
                  <a:srgbClr val="FFFFFF"/>
                </a:solidFill>
              </a:endParaRPr>
            </a:p>
          </p:txBody>
        </p:sp>
      </p:grpSp>
      <p:sp>
        <p:nvSpPr>
          <p:cNvPr id="9" name="Rounded Rectangle 8"/>
          <p:cNvSpPr/>
          <p:nvPr/>
        </p:nvSpPr>
        <p:spPr>
          <a:xfrm>
            <a:off x="9604703" y="5917240"/>
            <a:ext cx="1707870" cy="737678"/>
          </a:xfrm>
          <a:prstGeom prst="roundRect">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API/Driver</a:t>
            </a:r>
            <a:endParaRPr lang="en-US" dirty="0">
              <a:solidFill>
                <a:srgbClr val="FFFFFF"/>
              </a:solidFill>
            </a:endParaRPr>
          </a:p>
        </p:txBody>
      </p:sp>
      <p:sp>
        <p:nvSpPr>
          <p:cNvPr id="10" name="Rounded Rectangle 9"/>
          <p:cNvSpPr/>
          <p:nvPr/>
        </p:nvSpPr>
        <p:spPr>
          <a:xfrm>
            <a:off x="7263856" y="3712153"/>
            <a:ext cx="4048717" cy="124832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Forwarding</a:t>
            </a:r>
          </a:p>
          <a:p>
            <a:pPr algn="ctr"/>
            <a:r>
              <a:rPr lang="en-US" dirty="0" smtClean="0">
                <a:solidFill>
                  <a:srgbClr val="FFFFFF"/>
                </a:solidFill>
              </a:rPr>
              <a:t>Agent</a:t>
            </a:r>
            <a:endParaRPr lang="en-US" dirty="0">
              <a:solidFill>
                <a:srgbClr val="FFFFFF"/>
              </a:solidFill>
            </a:endParaRPr>
          </a:p>
        </p:txBody>
      </p:sp>
      <p:sp>
        <p:nvSpPr>
          <p:cNvPr id="11" name="Rounded Rectangle 10"/>
          <p:cNvSpPr/>
          <p:nvPr/>
        </p:nvSpPr>
        <p:spPr>
          <a:xfrm>
            <a:off x="3177939" y="3712153"/>
            <a:ext cx="3826494" cy="124832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Environment</a:t>
            </a:r>
          </a:p>
          <a:p>
            <a:pPr algn="ctr"/>
            <a:r>
              <a:rPr lang="en-US" dirty="0" smtClean="0">
                <a:solidFill>
                  <a:srgbClr val="FFFFFF"/>
                </a:solidFill>
              </a:rPr>
              <a:t>Agent</a:t>
            </a:r>
            <a:endParaRPr lang="en-US" dirty="0">
              <a:solidFill>
                <a:srgbClr val="FFFFFF"/>
              </a:solidFill>
            </a:endParaRPr>
          </a:p>
        </p:txBody>
      </p:sp>
      <p:grpSp>
        <p:nvGrpSpPr>
          <p:cNvPr id="32" name="Group 31"/>
          <p:cNvGrpSpPr/>
          <p:nvPr/>
        </p:nvGrpSpPr>
        <p:grpSpPr>
          <a:xfrm>
            <a:off x="3177937" y="6750049"/>
            <a:ext cx="8298066" cy="1238537"/>
            <a:chOff x="1916223" y="5625043"/>
            <a:chExt cx="5255534" cy="1032115"/>
          </a:xfrm>
        </p:grpSpPr>
        <p:sp>
          <p:nvSpPr>
            <p:cNvPr id="6" name="Rounded Rectangle 5"/>
            <p:cNvSpPr/>
            <p:nvPr/>
          </p:nvSpPr>
          <p:spPr>
            <a:xfrm>
              <a:off x="3447492" y="5801124"/>
              <a:ext cx="2077289" cy="6343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Fans, connectors, power supply</a:t>
              </a:r>
              <a:endParaRPr lang="en-US" dirty="0">
                <a:solidFill>
                  <a:schemeClr val="tx1"/>
                </a:solidFill>
              </a:endParaRPr>
            </a:p>
          </p:txBody>
        </p:sp>
        <p:pic>
          <p:nvPicPr>
            <p:cNvPr id="17" name="Picture 16"/>
            <p:cNvPicPr>
              <a:picLocks noChangeAspect="1"/>
            </p:cNvPicPr>
            <p:nvPr/>
          </p:nvPicPr>
          <p:blipFill>
            <a:blip r:embed="rId2">
              <a:clrChange>
                <a:clrFrom>
                  <a:srgbClr val="FFFFFF"/>
                </a:clrFrom>
                <a:clrTo>
                  <a:srgbClr val="FFFFFF">
                    <a:alpha val="0"/>
                  </a:srgbClr>
                </a:clrTo>
              </a:clrChange>
            </a:blip>
            <a:stretch>
              <a:fillRect/>
            </a:stretch>
          </p:blipFill>
          <p:spPr>
            <a:xfrm>
              <a:off x="1916223" y="5625043"/>
              <a:ext cx="1464950" cy="1032115"/>
            </a:xfrm>
            <a:prstGeom prst="rect">
              <a:avLst/>
            </a:prstGeom>
          </p:spPr>
        </p:pic>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a:off x="5658311" y="5625043"/>
              <a:ext cx="1513446" cy="959757"/>
            </a:xfrm>
            <a:prstGeom prst="rect">
              <a:avLst/>
            </a:prstGeom>
          </p:spPr>
        </p:pic>
        <p:sp>
          <p:nvSpPr>
            <p:cNvPr id="20" name="TextBox 19"/>
            <p:cNvSpPr txBox="1"/>
            <p:nvPr/>
          </p:nvSpPr>
          <p:spPr>
            <a:xfrm>
              <a:off x="2428571" y="5809843"/>
              <a:ext cx="446660" cy="384721"/>
            </a:xfrm>
            <a:prstGeom prst="rect">
              <a:avLst/>
            </a:prstGeom>
            <a:noFill/>
          </p:spPr>
          <p:txBody>
            <a:bodyPr wrap="none" rtlCol="0">
              <a:spAutoFit/>
            </a:bodyPr>
            <a:lstStyle/>
            <a:p>
              <a:r>
                <a:rPr lang="en-US" sz="2400" dirty="0">
                  <a:solidFill>
                    <a:srgbClr val="FFFFFF"/>
                  </a:solidFill>
                </a:rPr>
                <a:t>CPU</a:t>
              </a:r>
            </a:p>
          </p:txBody>
        </p:sp>
        <p:sp>
          <p:nvSpPr>
            <p:cNvPr id="21" name="TextBox 20"/>
            <p:cNvSpPr txBox="1"/>
            <p:nvPr/>
          </p:nvSpPr>
          <p:spPr>
            <a:xfrm>
              <a:off x="6154872" y="5732948"/>
              <a:ext cx="531613" cy="564257"/>
            </a:xfrm>
            <a:prstGeom prst="rect">
              <a:avLst/>
            </a:prstGeom>
            <a:noFill/>
          </p:spPr>
          <p:txBody>
            <a:bodyPr wrap="none" rtlCol="0">
              <a:spAutoFit/>
            </a:bodyPr>
            <a:lstStyle/>
            <a:p>
              <a:pPr algn="ctr"/>
              <a:r>
                <a:rPr lang="en-US" dirty="0" smtClean="0">
                  <a:solidFill>
                    <a:srgbClr val="FFFFFF"/>
                  </a:solidFill>
                </a:rPr>
                <a:t>Switch</a:t>
              </a:r>
            </a:p>
            <a:p>
              <a:pPr algn="ctr"/>
              <a:r>
                <a:rPr lang="en-US" dirty="0" smtClean="0">
                  <a:solidFill>
                    <a:srgbClr val="FFFFFF"/>
                  </a:solidFill>
                </a:rPr>
                <a:t>Chip</a:t>
              </a:r>
              <a:endParaRPr lang="en-US" dirty="0">
                <a:solidFill>
                  <a:srgbClr val="FFFFFF"/>
                </a:solidFill>
              </a:endParaRPr>
            </a:p>
          </p:txBody>
        </p:sp>
      </p:grpSp>
      <p:sp>
        <p:nvSpPr>
          <p:cNvPr id="24" name="Rounded Rectangle 23"/>
          <p:cNvSpPr/>
          <p:nvPr/>
        </p:nvSpPr>
        <p:spPr>
          <a:xfrm>
            <a:off x="7889210" y="5917239"/>
            <a:ext cx="1559592" cy="737678"/>
          </a:xfrm>
          <a:prstGeom prst="roundRect">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err="1" smtClean="0">
                <a:solidFill>
                  <a:srgbClr val="FFFFFF"/>
                </a:solidFill>
              </a:rPr>
              <a:t>Config</a:t>
            </a:r>
            <a:endParaRPr lang="en-US" dirty="0">
              <a:solidFill>
                <a:srgbClr val="FFFFFF"/>
              </a:solidFill>
            </a:endParaRPr>
          </a:p>
        </p:txBody>
      </p:sp>
      <p:sp>
        <p:nvSpPr>
          <p:cNvPr id="25" name="TextBox 24"/>
          <p:cNvSpPr txBox="1"/>
          <p:nvPr/>
        </p:nvSpPr>
        <p:spPr>
          <a:xfrm>
            <a:off x="1508113" y="5887357"/>
            <a:ext cx="1557843" cy="716667"/>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ONIE</a:t>
            </a:r>
            <a:endParaRPr lang="en-US" dirty="0"/>
          </a:p>
        </p:txBody>
      </p:sp>
      <p:sp>
        <p:nvSpPr>
          <p:cNvPr id="26" name="TextBox 25"/>
          <p:cNvSpPr txBox="1"/>
          <p:nvPr/>
        </p:nvSpPr>
        <p:spPr>
          <a:xfrm>
            <a:off x="1501072" y="5051990"/>
            <a:ext cx="1559007" cy="716667"/>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ONL</a:t>
            </a:r>
            <a:endParaRPr lang="en-US" dirty="0"/>
          </a:p>
        </p:txBody>
      </p:sp>
      <p:sp>
        <p:nvSpPr>
          <p:cNvPr id="27" name="TextBox 26"/>
          <p:cNvSpPr txBox="1"/>
          <p:nvPr/>
        </p:nvSpPr>
        <p:spPr>
          <a:xfrm>
            <a:off x="11385155" y="5917244"/>
            <a:ext cx="1557492" cy="716667"/>
          </a:xfrm>
          <a:prstGeom prst="rect">
            <a:avLst/>
          </a:prstGeom>
          <a:noFill/>
        </p:spPr>
        <p:txBody>
          <a:bodyPr wrap="none" lIns="130615" tIns="65308" rIns="130615" bIns="65308" rtlCol="0">
            <a:spAutoFit/>
          </a:bodyPr>
          <a:lstStyle/>
          <a:p>
            <a:r>
              <a:rPr lang="en-US" b="1" dirty="0" smtClean="0"/>
              <a:t>Open-source</a:t>
            </a:r>
          </a:p>
          <a:p>
            <a:r>
              <a:rPr lang="en-US" dirty="0" smtClean="0"/>
              <a:t>OF-DPA</a:t>
            </a:r>
            <a:endParaRPr lang="en-US" dirty="0"/>
          </a:p>
        </p:txBody>
      </p:sp>
      <p:sp>
        <p:nvSpPr>
          <p:cNvPr id="29" name="TextBox 28"/>
          <p:cNvSpPr txBox="1"/>
          <p:nvPr/>
        </p:nvSpPr>
        <p:spPr>
          <a:xfrm>
            <a:off x="11365135" y="3612651"/>
            <a:ext cx="1557492" cy="1301442"/>
          </a:xfrm>
          <a:prstGeom prst="rect">
            <a:avLst/>
          </a:prstGeom>
          <a:noFill/>
        </p:spPr>
        <p:txBody>
          <a:bodyPr wrap="none" lIns="130615" tIns="65308" rIns="130615" bIns="65308" rtlCol="0">
            <a:spAutoFit/>
          </a:bodyPr>
          <a:lstStyle/>
          <a:p>
            <a:r>
              <a:rPr lang="en-US" b="1" dirty="0" smtClean="0"/>
              <a:t>Open-source</a:t>
            </a:r>
          </a:p>
          <a:p>
            <a:r>
              <a:rPr lang="en-US" dirty="0" smtClean="0"/>
              <a:t>FBOSS, OVS,</a:t>
            </a:r>
          </a:p>
          <a:p>
            <a:r>
              <a:rPr lang="en-US" dirty="0" smtClean="0"/>
              <a:t>Switch Light,</a:t>
            </a:r>
            <a:br>
              <a:rPr lang="en-US" dirty="0" smtClean="0"/>
            </a:br>
            <a:r>
              <a:rPr lang="en-US" dirty="0" smtClean="0"/>
              <a:t>Indigo.</a:t>
            </a:r>
            <a:endParaRPr lang="en-US" dirty="0"/>
          </a:p>
        </p:txBody>
      </p:sp>
    </p:spTree>
    <p:extLst>
      <p:ext uri="{BB962C8B-B14F-4D97-AF65-F5344CB8AC3E}">
        <p14:creationId xmlns:p14="http://schemas.microsoft.com/office/powerpoint/2010/main" val="1661580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4" grpId="0" animBg="1"/>
      <p:bldP spid="25" grpId="0"/>
      <p:bldP spid="26"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a:t>Will switches be hardware or software?</a:t>
            </a:r>
            <a:br>
              <a:rPr lang="en-US" sz="5400" dirty="0"/>
            </a:br>
            <a:endParaRPr lang="en-US" sz="5400" dirty="0"/>
          </a:p>
        </p:txBody>
      </p:sp>
    </p:spTree>
    <p:extLst>
      <p:ext uri="{BB962C8B-B14F-4D97-AF65-F5344CB8AC3E}">
        <p14:creationId xmlns:p14="http://schemas.microsoft.com/office/powerpoint/2010/main" val="12816821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9523" y="2556512"/>
            <a:ext cx="14357738" cy="1764030"/>
          </a:xfrm>
        </p:spPr>
        <p:txBody>
          <a:bodyPr>
            <a:noAutofit/>
          </a:bodyPr>
          <a:lstStyle/>
          <a:p>
            <a:r>
              <a:rPr lang="en-US" sz="6000" dirty="0"/>
              <a:t>The Internet was successful </a:t>
            </a:r>
            <a:r>
              <a:rPr lang="en-US" sz="6000" u="sng" dirty="0"/>
              <a:t>because</a:t>
            </a:r>
            <a:r>
              <a:rPr lang="en-US" sz="6000" dirty="0"/>
              <a:t> it was</a:t>
            </a:r>
            <a:br>
              <a:rPr lang="en-US" sz="6000" dirty="0"/>
            </a:br>
            <a:r>
              <a:rPr lang="en-US" sz="6000" dirty="0">
                <a:solidFill>
                  <a:srgbClr val="FFFF00"/>
                </a:solidFill>
              </a:rPr>
              <a:t>simple and dumb </a:t>
            </a:r>
            <a:r>
              <a:rPr lang="en-US" sz="6000" dirty="0"/>
              <a:t/>
            </a:r>
            <a:br>
              <a:rPr lang="en-US" sz="6000" dirty="0"/>
            </a:br>
            <a:r>
              <a:rPr lang="en-US" sz="6000" dirty="0"/>
              <a:t/>
            </a:r>
            <a:br>
              <a:rPr lang="en-US" sz="6000" dirty="0"/>
            </a:br>
            <a:endParaRPr lang="en-US" sz="6000" dirty="0"/>
          </a:p>
        </p:txBody>
      </p:sp>
    </p:spTree>
    <p:extLst>
      <p:ext uri="{BB962C8B-B14F-4D97-AF65-F5344CB8AC3E}">
        <p14:creationId xmlns:p14="http://schemas.microsoft.com/office/powerpoint/2010/main" val="93451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0204" y="2597675"/>
            <a:ext cx="3386782" cy="4223650"/>
          </a:xfrm>
          <a:prstGeom prst="rect">
            <a:avLst/>
          </a:prstGeom>
          <a:solidFill>
            <a:schemeClr val="accent3">
              <a:lumMod val="20000"/>
              <a:lumOff val="80000"/>
            </a:schemeClr>
          </a:solidFill>
          <a:ln w="38100" cmpd="sng">
            <a:solidFill>
              <a:schemeClr val="accent3">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10" name="Rectangle 9"/>
          <p:cNvSpPr/>
          <p:nvPr/>
        </p:nvSpPr>
        <p:spPr>
          <a:xfrm>
            <a:off x="9050719" y="1549401"/>
            <a:ext cx="2868803" cy="5284624"/>
          </a:xfrm>
          <a:prstGeom prst="rect">
            <a:avLst/>
          </a:prstGeom>
          <a:solidFill>
            <a:schemeClr val="accent6">
              <a:lumMod val="40000"/>
              <a:lumOff val="60000"/>
            </a:schemeClr>
          </a:solidFill>
          <a:ln w="38100" cmpd="sng">
            <a:solidFill>
              <a:schemeClr val="accent6">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8" name="Rectangle 7"/>
          <p:cNvSpPr/>
          <p:nvPr/>
        </p:nvSpPr>
        <p:spPr>
          <a:xfrm>
            <a:off x="5976674" y="1792663"/>
            <a:ext cx="3008261" cy="5041361"/>
          </a:xfrm>
          <a:prstGeom prst="rect">
            <a:avLst/>
          </a:prstGeom>
          <a:solidFill>
            <a:schemeClr val="accent5">
              <a:lumMod val="40000"/>
              <a:lumOff val="60000"/>
            </a:schemeClr>
          </a:solidFill>
          <a:ln w="38100" cmpd="sng">
            <a:solidFill>
              <a:schemeClr val="accent5">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2" name="Title 1"/>
          <p:cNvSpPr>
            <a:spLocks noGrp="1"/>
          </p:cNvSpPr>
          <p:nvPr>
            <p:ph type="title"/>
          </p:nvPr>
        </p:nvSpPr>
        <p:spPr/>
        <p:txBody>
          <a:bodyPr/>
          <a:lstStyle/>
          <a:p>
            <a:r>
              <a:rPr lang="en-US" dirty="0" smtClean="0"/>
              <a:t>Packet Forwarding Speeds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2745371"/>
              </p:ext>
            </p:extLst>
          </p:nvPr>
        </p:nvGraphicFramePr>
        <p:xfrm>
          <a:off x="731520" y="1920240"/>
          <a:ext cx="13898880" cy="543115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502431CD-A83D-384C-97C7-66FF0CCEF56F}" type="slidenum">
              <a:rPr lang="en-US" smtClean="0"/>
              <a:t>40</a:t>
            </a:fld>
            <a:endParaRPr lang="en-US" dirty="0"/>
          </a:p>
        </p:txBody>
      </p:sp>
      <p:sp>
        <p:nvSpPr>
          <p:cNvPr id="6" name="TextBox 5"/>
          <p:cNvSpPr txBox="1"/>
          <p:nvPr/>
        </p:nvSpPr>
        <p:spPr>
          <a:xfrm>
            <a:off x="2510040" y="2597674"/>
            <a:ext cx="3386947" cy="572524"/>
          </a:xfrm>
          <a:prstGeom prst="rect">
            <a:avLst/>
          </a:prstGeom>
          <a:solidFill>
            <a:srgbClr val="EBF1DE"/>
          </a:solidFill>
          <a:ln>
            <a:solidFill>
              <a:schemeClr val="accent3">
                <a:lumMod val="20000"/>
                <a:lumOff val="80000"/>
              </a:schemeClr>
            </a:solidFill>
          </a:ln>
        </p:spPr>
        <p:txBody>
          <a:bodyPr wrap="square" lIns="130615" tIns="65308" rIns="130615" bIns="65308" rtlCol="0">
            <a:noAutofit/>
          </a:bodyPr>
          <a:lstStyle/>
          <a:p>
            <a:pPr algn="ctr"/>
            <a:r>
              <a:rPr lang="en-US" dirty="0" smtClean="0">
                <a:solidFill>
                  <a:schemeClr val="bg1"/>
                </a:solidFill>
              </a:rPr>
              <a:t>Fixed/</a:t>
            </a:r>
            <a:r>
              <a:rPr lang="en-US" dirty="0" err="1" smtClean="0">
                <a:solidFill>
                  <a:schemeClr val="bg1"/>
                </a:solidFill>
              </a:rPr>
              <a:t>microcoded</a:t>
            </a:r>
            <a:endParaRPr lang="en-US" dirty="0">
              <a:solidFill>
                <a:schemeClr val="bg1"/>
              </a:solidFill>
            </a:endParaRPr>
          </a:p>
        </p:txBody>
      </p:sp>
      <p:sp>
        <p:nvSpPr>
          <p:cNvPr id="9" name="TextBox 8"/>
          <p:cNvSpPr txBox="1"/>
          <p:nvPr/>
        </p:nvSpPr>
        <p:spPr>
          <a:xfrm>
            <a:off x="6141773" y="1792663"/>
            <a:ext cx="2709426" cy="648257"/>
          </a:xfrm>
          <a:prstGeom prst="rect">
            <a:avLst/>
          </a:prstGeom>
          <a:solidFill>
            <a:srgbClr val="B7DEE8"/>
          </a:solidFill>
          <a:ln>
            <a:solidFill>
              <a:srgbClr val="B7DEE8"/>
            </a:solidFill>
          </a:ln>
        </p:spPr>
        <p:txBody>
          <a:bodyPr wrap="square" lIns="130615" tIns="65308" rIns="130615" bIns="65308" rtlCol="0">
            <a:noAutofit/>
          </a:bodyPr>
          <a:lstStyle/>
          <a:p>
            <a:pPr algn="ctr"/>
            <a:r>
              <a:rPr lang="en-US" dirty="0" smtClean="0">
                <a:solidFill>
                  <a:srgbClr val="000000"/>
                </a:solidFill>
              </a:rPr>
              <a:t>Fixed, closed</a:t>
            </a:r>
            <a:endParaRPr lang="en-US" dirty="0">
              <a:solidFill>
                <a:srgbClr val="000000"/>
              </a:solidFill>
            </a:endParaRPr>
          </a:p>
        </p:txBody>
      </p:sp>
      <p:sp>
        <p:nvSpPr>
          <p:cNvPr id="11" name="TextBox 10"/>
          <p:cNvSpPr txBox="1"/>
          <p:nvPr/>
        </p:nvSpPr>
        <p:spPr>
          <a:xfrm>
            <a:off x="9050718" y="1563975"/>
            <a:ext cx="2868805" cy="716667"/>
          </a:xfrm>
          <a:prstGeom prst="rect">
            <a:avLst/>
          </a:prstGeom>
          <a:solidFill>
            <a:srgbClr val="FCD5B5"/>
          </a:solidFill>
          <a:ln>
            <a:solidFill>
              <a:srgbClr val="FCD5B5"/>
            </a:solidFill>
          </a:ln>
        </p:spPr>
        <p:txBody>
          <a:bodyPr wrap="square" lIns="130615" tIns="65308" rIns="130615" bIns="65308" rtlCol="0">
            <a:spAutoFit/>
          </a:bodyPr>
          <a:lstStyle/>
          <a:p>
            <a:pPr algn="ctr"/>
            <a:r>
              <a:rPr lang="en-US" dirty="0" smtClean="0">
                <a:solidFill>
                  <a:srgbClr val="000000"/>
                </a:solidFill>
              </a:rPr>
              <a:t>Programmable,</a:t>
            </a:r>
          </a:p>
          <a:p>
            <a:pPr algn="ctr"/>
            <a:r>
              <a:rPr lang="en-US" dirty="0" smtClean="0">
                <a:solidFill>
                  <a:srgbClr val="000000"/>
                </a:solidFill>
              </a:rPr>
              <a:t>open</a:t>
            </a:r>
            <a:endParaRPr lang="en-US" dirty="0">
              <a:solidFill>
                <a:srgbClr val="000000"/>
              </a:solidFill>
            </a:endParaRPr>
          </a:p>
        </p:txBody>
      </p:sp>
      <p:sp>
        <p:nvSpPr>
          <p:cNvPr id="12" name="TextBox 11"/>
          <p:cNvSpPr txBox="1"/>
          <p:nvPr/>
        </p:nvSpPr>
        <p:spPr>
          <a:xfrm>
            <a:off x="43895" y="4178759"/>
            <a:ext cx="1215802" cy="947499"/>
          </a:xfrm>
          <a:prstGeom prst="rect">
            <a:avLst/>
          </a:prstGeom>
          <a:noFill/>
        </p:spPr>
        <p:txBody>
          <a:bodyPr wrap="none" lIns="130615" tIns="65308" rIns="130615" bIns="65308" rtlCol="0">
            <a:spAutoFit/>
          </a:bodyPr>
          <a:lstStyle/>
          <a:p>
            <a:r>
              <a:rPr lang="en-US" sz="3400" dirty="0"/>
              <a:t>Gb/s</a:t>
            </a:r>
          </a:p>
          <a:p>
            <a:r>
              <a:rPr lang="en-US" dirty="0" smtClean="0"/>
              <a:t>(per chip)</a:t>
            </a:r>
            <a:endParaRPr lang="en-US" dirty="0"/>
          </a:p>
        </p:txBody>
      </p:sp>
      <p:sp>
        <p:nvSpPr>
          <p:cNvPr id="17" name="TextBox 16"/>
          <p:cNvSpPr txBox="1"/>
          <p:nvPr/>
        </p:nvSpPr>
        <p:spPr>
          <a:xfrm rot="20425166">
            <a:off x="9549103" y="2766814"/>
            <a:ext cx="1400354" cy="578168"/>
          </a:xfrm>
          <a:prstGeom prst="rect">
            <a:avLst/>
          </a:prstGeom>
          <a:noFill/>
        </p:spPr>
        <p:txBody>
          <a:bodyPr wrap="none" lIns="130615" tIns="65308" rIns="130615" bIns="65308" rtlCol="0">
            <a:spAutoFit/>
          </a:bodyPr>
          <a:lstStyle/>
          <a:p>
            <a:r>
              <a:rPr lang="en-US" sz="2900" dirty="0">
                <a:solidFill>
                  <a:srgbClr val="000000"/>
                </a:solidFill>
              </a:rPr>
              <a:t>3.2Tb/s</a:t>
            </a:r>
          </a:p>
        </p:txBody>
      </p:sp>
      <p:sp>
        <p:nvSpPr>
          <p:cNvPr id="19" name="Rectangle 18"/>
          <p:cNvSpPr/>
          <p:nvPr/>
        </p:nvSpPr>
        <p:spPr>
          <a:xfrm>
            <a:off x="13656023" y="3183417"/>
            <a:ext cx="847378" cy="785390"/>
          </a:xfrm>
          <a:prstGeom prst="rect">
            <a:avLst/>
          </a:prstGeom>
          <a:solidFill>
            <a:schemeClr val="bg1"/>
          </a:solidFill>
          <a:ln w="1270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Tree>
    <p:extLst>
      <p:ext uri="{BB962C8B-B14F-4D97-AF65-F5344CB8AC3E}">
        <p14:creationId xmlns:p14="http://schemas.microsoft.com/office/powerpoint/2010/main" val="1965043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6" grpId="0" animBg="1"/>
      <p:bldP spid="9"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0204" y="2610375"/>
            <a:ext cx="3386782" cy="4223650"/>
          </a:xfrm>
          <a:prstGeom prst="rect">
            <a:avLst/>
          </a:prstGeom>
          <a:solidFill>
            <a:schemeClr val="accent3">
              <a:lumMod val="20000"/>
              <a:lumOff val="80000"/>
            </a:schemeClr>
          </a:solidFill>
          <a:ln w="38100" cmpd="sng">
            <a:solidFill>
              <a:schemeClr val="accent3">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10" name="Rectangle 9"/>
          <p:cNvSpPr/>
          <p:nvPr/>
        </p:nvSpPr>
        <p:spPr>
          <a:xfrm>
            <a:off x="9066213" y="1561418"/>
            <a:ext cx="2868803" cy="5272606"/>
          </a:xfrm>
          <a:prstGeom prst="rect">
            <a:avLst/>
          </a:prstGeom>
          <a:solidFill>
            <a:schemeClr val="accent6">
              <a:lumMod val="40000"/>
              <a:lumOff val="60000"/>
            </a:schemeClr>
          </a:solidFill>
          <a:ln w="38100" cmpd="sng">
            <a:solidFill>
              <a:schemeClr val="accent6">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8" name="Rectangle 7"/>
          <p:cNvSpPr/>
          <p:nvPr/>
        </p:nvSpPr>
        <p:spPr>
          <a:xfrm>
            <a:off x="5976674" y="1792663"/>
            <a:ext cx="3008261" cy="5041361"/>
          </a:xfrm>
          <a:prstGeom prst="rect">
            <a:avLst/>
          </a:prstGeom>
          <a:solidFill>
            <a:schemeClr val="accent5">
              <a:lumMod val="40000"/>
              <a:lumOff val="60000"/>
            </a:schemeClr>
          </a:solidFill>
          <a:ln w="38100" cmpd="sng">
            <a:solidFill>
              <a:schemeClr val="accent5">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2" name="Title 1"/>
          <p:cNvSpPr>
            <a:spLocks noGrp="1"/>
          </p:cNvSpPr>
          <p:nvPr>
            <p:ph type="title"/>
          </p:nvPr>
        </p:nvSpPr>
        <p:spPr/>
        <p:txBody>
          <a:bodyPr/>
          <a:lstStyle/>
          <a:p>
            <a:r>
              <a:rPr lang="en-US" dirty="0" smtClean="0"/>
              <a:t>Packet Forwarding Speeds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8459921"/>
              </p:ext>
            </p:extLst>
          </p:nvPr>
        </p:nvGraphicFramePr>
        <p:xfrm>
          <a:off x="731520" y="1920240"/>
          <a:ext cx="13898880" cy="543115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502431CD-A83D-384C-97C7-66FF0CCEF56F}" type="slidenum">
              <a:rPr lang="en-US" smtClean="0"/>
              <a:t>41</a:t>
            </a:fld>
            <a:endParaRPr lang="en-US" dirty="0"/>
          </a:p>
        </p:txBody>
      </p:sp>
      <p:sp>
        <p:nvSpPr>
          <p:cNvPr id="6" name="TextBox 5"/>
          <p:cNvSpPr txBox="1"/>
          <p:nvPr/>
        </p:nvSpPr>
        <p:spPr>
          <a:xfrm>
            <a:off x="2510040" y="2610374"/>
            <a:ext cx="3386947" cy="572524"/>
          </a:xfrm>
          <a:prstGeom prst="rect">
            <a:avLst/>
          </a:prstGeom>
          <a:solidFill>
            <a:srgbClr val="EBF1DE"/>
          </a:solidFill>
          <a:ln>
            <a:solidFill>
              <a:schemeClr val="accent3">
                <a:lumMod val="20000"/>
                <a:lumOff val="80000"/>
              </a:schemeClr>
            </a:solidFill>
          </a:ln>
        </p:spPr>
        <p:txBody>
          <a:bodyPr wrap="square" lIns="130615" tIns="65308" rIns="130615" bIns="65308" rtlCol="0">
            <a:noAutofit/>
          </a:bodyPr>
          <a:lstStyle/>
          <a:p>
            <a:pPr algn="ctr"/>
            <a:r>
              <a:rPr lang="en-US" dirty="0" smtClean="0">
                <a:solidFill>
                  <a:srgbClr val="000000"/>
                </a:solidFill>
              </a:rPr>
              <a:t>Fixed/</a:t>
            </a:r>
            <a:r>
              <a:rPr lang="en-US" dirty="0" err="1" smtClean="0">
                <a:solidFill>
                  <a:srgbClr val="000000"/>
                </a:solidFill>
              </a:rPr>
              <a:t>microcoded</a:t>
            </a:r>
            <a:endParaRPr lang="en-US" dirty="0">
              <a:solidFill>
                <a:srgbClr val="000000"/>
              </a:solidFill>
            </a:endParaRPr>
          </a:p>
        </p:txBody>
      </p:sp>
      <p:sp>
        <p:nvSpPr>
          <p:cNvPr id="9" name="TextBox 8"/>
          <p:cNvSpPr txBox="1"/>
          <p:nvPr/>
        </p:nvSpPr>
        <p:spPr>
          <a:xfrm>
            <a:off x="6129074" y="1792663"/>
            <a:ext cx="2709426" cy="648257"/>
          </a:xfrm>
          <a:prstGeom prst="rect">
            <a:avLst/>
          </a:prstGeom>
          <a:solidFill>
            <a:srgbClr val="B7DEE8"/>
          </a:solidFill>
          <a:ln>
            <a:solidFill>
              <a:srgbClr val="B7DEE8"/>
            </a:solidFill>
          </a:ln>
        </p:spPr>
        <p:txBody>
          <a:bodyPr wrap="square" lIns="130615" tIns="65308" rIns="130615" bIns="65308" rtlCol="0">
            <a:noAutofit/>
          </a:bodyPr>
          <a:lstStyle/>
          <a:p>
            <a:pPr algn="ctr"/>
            <a:r>
              <a:rPr lang="en-US" dirty="0" smtClean="0">
                <a:solidFill>
                  <a:srgbClr val="000000"/>
                </a:solidFill>
              </a:rPr>
              <a:t>Fixed, closed</a:t>
            </a:r>
            <a:endParaRPr lang="en-US" dirty="0">
              <a:solidFill>
                <a:srgbClr val="000000"/>
              </a:solidFill>
            </a:endParaRPr>
          </a:p>
        </p:txBody>
      </p:sp>
      <p:sp>
        <p:nvSpPr>
          <p:cNvPr id="11" name="TextBox 10"/>
          <p:cNvSpPr txBox="1"/>
          <p:nvPr/>
        </p:nvSpPr>
        <p:spPr>
          <a:xfrm>
            <a:off x="9050719" y="1561418"/>
            <a:ext cx="2868805" cy="716667"/>
          </a:xfrm>
          <a:prstGeom prst="rect">
            <a:avLst/>
          </a:prstGeom>
          <a:solidFill>
            <a:srgbClr val="FCD5B5"/>
          </a:solidFill>
          <a:ln>
            <a:solidFill>
              <a:srgbClr val="FCD5B5"/>
            </a:solidFill>
          </a:ln>
        </p:spPr>
        <p:txBody>
          <a:bodyPr wrap="square" lIns="130615" tIns="65308" rIns="130615" bIns="65308" rtlCol="0">
            <a:spAutoFit/>
          </a:bodyPr>
          <a:lstStyle/>
          <a:p>
            <a:pPr algn="ctr"/>
            <a:r>
              <a:rPr lang="en-US" dirty="0" smtClean="0">
                <a:solidFill>
                  <a:srgbClr val="000000"/>
                </a:solidFill>
              </a:rPr>
              <a:t>Programmable,</a:t>
            </a:r>
          </a:p>
          <a:p>
            <a:pPr algn="ctr"/>
            <a:r>
              <a:rPr lang="en-US" dirty="0" smtClean="0">
                <a:solidFill>
                  <a:srgbClr val="000000"/>
                </a:solidFill>
              </a:rPr>
              <a:t>open</a:t>
            </a:r>
            <a:endParaRPr lang="en-US" dirty="0">
              <a:solidFill>
                <a:srgbClr val="000000"/>
              </a:solidFill>
            </a:endParaRPr>
          </a:p>
        </p:txBody>
      </p:sp>
      <p:grpSp>
        <p:nvGrpSpPr>
          <p:cNvPr id="3" name="Group 2"/>
          <p:cNvGrpSpPr/>
          <p:nvPr/>
        </p:nvGrpSpPr>
        <p:grpSpPr>
          <a:xfrm>
            <a:off x="10310509" y="3365240"/>
            <a:ext cx="1043875" cy="1098512"/>
            <a:chOff x="5991630" y="2804365"/>
            <a:chExt cx="652422" cy="915427"/>
          </a:xfrm>
        </p:grpSpPr>
        <p:cxnSp>
          <p:nvCxnSpPr>
            <p:cNvPr id="15" name="Straight Arrow Connector 14"/>
            <p:cNvCxnSpPr/>
            <p:nvPr/>
          </p:nvCxnSpPr>
          <p:spPr>
            <a:xfrm>
              <a:off x="6028983" y="2804365"/>
              <a:ext cx="0" cy="91542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991630" y="2966715"/>
              <a:ext cx="652422" cy="666849"/>
            </a:xfrm>
            <a:prstGeom prst="rect">
              <a:avLst/>
            </a:prstGeom>
            <a:noFill/>
          </p:spPr>
          <p:txBody>
            <a:bodyPr wrap="none" rtlCol="0">
              <a:spAutoFit/>
            </a:bodyPr>
            <a:lstStyle/>
            <a:p>
              <a:r>
                <a:rPr lang="en-US" sz="4600" dirty="0">
                  <a:solidFill>
                    <a:srgbClr val="FF0000"/>
                  </a:solidFill>
                </a:rPr>
                <a:t>50x</a:t>
              </a:r>
            </a:p>
          </p:txBody>
        </p:sp>
      </p:grpSp>
      <p:sp>
        <p:nvSpPr>
          <p:cNvPr id="17" name="TextBox 16"/>
          <p:cNvSpPr txBox="1"/>
          <p:nvPr/>
        </p:nvSpPr>
        <p:spPr>
          <a:xfrm rot="20449864">
            <a:off x="9590765" y="2784330"/>
            <a:ext cx="1400354" cy="578168"/>
          </a:xfrm>
          <a:prstGeom prst="rect">
            <a:avLst/>
          </a:prstGeom>
          <a:noFill/>
        </p:spPr>
        <p:txBody>
          <a:bodyPr wrap="none" lIns="130615" tIns="65308" rIns="130615" bIns="65308" rtlCol="0">
            <a:spAutoFit/>
          </a:bodyPr>
          <a:lstStyle/>
          <a:p>
            <a:r>
              <a:rPr lang="en-US" sz="2900" dirty="0">
                <a:solidFill>
                  <a:srgbClr val="000000"/>
                </a:solidFill>
              </a:rPr>
              <a:t>3.2Tb/s</a:t>
            </a:r>
          </a:p>
        </p:txBody>
      </p:sp>
      <p:sp>
        <p:nvSpPr>
          <p:cNvPr id="19" name="TextBox 18"/>
          <p:cNvSpPr txBox="1"/>
          <p:nvPr/>
        </p:nvSpPr>
        <p:spPr>
          <a:xfrm>
            <a:off x="43895" y="4178759"/>
            <a:ext cx="1215802" cy="947499"/>
          </a:xfrm>
          <a:prstGeom prst="rect">
            <a:avLst/>
          </a:prstGeom>
          <a:noFill/>
        </p:spPr>
        <p:txBody>
          <a:bodyPr wrap="none" lIns="130615" tIns="65308" rIns="130615" bIns="65308" rtlCol="0">
            <a:spAutoFit/>
          </a:bodyPr>
          <a:lstStyle/>
          <a:p>
            <a:r>
              <a:rPr lang="en-US" sz="3400" dirty="0"/>
              <a:t>Gb/s</a:t>
            </a:r>
          </a:p>
          <a:p>
            <a:r>
              <a:rPr lang="en-US" dirty="0" smtClean="0"/>
              <a:t>(per chip)</a:t>
            </a:r>
            <a:endParaRPr lang="en-US" dirty="0"/>
          </a:p>
        </p:txBody>
      </p:sp>
    </p:spTree>
    <p:extLst>
      <p:ext uri="{BB962C8B-B14F-4D97-AF65-F5344CB8AC3E}">
        <p14:creationId xmlns:p14="http://schemas.microsoft.com/office/powerpoint/2010/main" val="2925338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a:t>Switches will be built </a:t>
            </a:r>
            <a:br>
              <a:rPr lang="en-US" sz="5400" dirty="0"/>
            </a:br>
            <a:r>
              <a:rPr lang="en-US" sz="5400" dirty="0"/>
              <a:t>from </a:t>
            </a:r>
            <a:r>
              <a:rPr lang="en-US" sz="5400" u="sng" dirty="0"/>
              <a:t>programmable</a:t>
            </a:r>
            <a:r>
              <a:rPr lang="en-US" sz="5400" dirty="0"/>
              <a:t> ASICs</a:t>
            </a:r>
          </a:p>
        </p:txBody>
      </p:sp>
    </p:spTree>
    <p:extLst>
      <p:ext uri="{BB962C8B-B14F-4D97-AF65-F5344CB8AC3E}">
        <p14:creationId xmlns:p14="http://schemas.microsoft.com/office/powerpoint/2010/main" val="28016669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2431CD-A83D-384C-97C7-66FF0CCEF56F}" type="slidenum">
              <a:rPr lang="en-US" smtClean="0"/>
              <a:t>43</a:t>
            </a:fld>
            <a:endParaRPr lang="en-US" dirty="0"/>
          </a:p>
        </p:txBody>
      </p:sp>
      <p:grpSp>
        <p:nvGrpSpPr>
          <p:cNvPr id="23" name="Group 22"/>
          <p:cNvGrpSpPr/>
          <p:nvPr/>
        </p:nvGrpSpPr>
        <p:grpSpPr>
          <a:xfrm>
            <a:off x="3177937" y="5135541"/>
            <a:ext cx="8134634" cy="1519376"/>
            <a:chOff x="1986211" y="3881153"/>
            <a:chExt cx="5084146" cy="1266147"/>
          </a:xfrm>
          <a:effectLst>
            <a:outerShdw blurRad="50800" dist="38100" dir="2700000" algn="tl" rotWithShape="0">
              <a:prstClr val="black">
                <a:alpha val="40000"/>
              </a:prstClr>
            </a:outerShdw>
          </a:effectLst>
        </p:grpSpPr>
        <p:sp>
          <p:nvSpPr>
            <p:cNvPr id="22" name="Rounded Rectangle 21"/>
            <p:cNvSpPr/>
            <p:nvPr/>
          </p:nvSpPr>
          <p:spPr>
            <a:xfrm>
              <a:off x="1986211" y="4532569"/>
              <a:ext cx="1223990" cy="61473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FFFFFF"/>
                  </a:solidFill>
                </a:rPr>
                <a:t>Boot Loader</a:t>
              </a:r>
              <a:endParaRPr lang="en-US" dirty="0">
                <a:solidFill>
                  <a:srgbClr val="FFFFFF"/>
                </a:solidFill>
              </a:endParaRPr>
            </a:p>
          </p:txBody>
        </p:sp>
        <p:sp>
          <p:nvSpPr>
            <p:cNvPr id="8" name="Rounded Rectangle 7"/>
            <p:cNvSpPr/>
            <p:nvPr/>
          </p:nvSpPr>
          <p:spPr>
            <a:xfrm>
              <a:off x="1986211" y="3881153"/>
              <a:ext cx="5084146" cy="536608"/>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rgbClr val="FFFFFF"/>
                  </a:solidFill>
                </a:rPr>
                <a:t>Switch OS</a:t>
              </a:r>
              <a:endParaRPr lang="en-US" dirty="0">
                <a:solidFill>
                  <a:srgbClr val="FFFFFF"/>
                </a:solidFill>
              </a:endParaRPr>
            </a:p>
          </p:txBody>
        </p:sp>
      </p:grpSp>
      <p:sp>
        <p:nvSpPr>
          <p:cNvPr id="9" name="Rounded Rectangle 8"/>
          <p:cNvSpPr/>
          <p:nvPr/>
        </p:nvSpPr>
        <p:spPr>
          <a:xfrm>
            <a:off x="9604703" y="5917240"/>
            <a:ext cx="1707870" cy="737678"/>
          </a:xfrm>
          <a:prstGeom prst="roundRect">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API/Driver</a:t>
            </a:r>
            <a:endParaRPr lang="en-US" dirty="0">
              <a:solidFill>
                <a:srgbClr val="FFFFFF"/>
              </a:solidFill>
            </a:endParaRPr>
          </a:p>
        </p:txBody>
      </p:sp>
      <p:sp>
        <p:nvSpPr>
          <p:cNvPr id="10" name="Rounded Rectangle 9"/>
          <p:cNvSpPr/>
          <p:nvPr/>
        </p:nvSpPr>
        <p:spPr>
          <a:xfrm>
            <a:off x="7263856" y="3712153"/>
            <a:ext cx="4048717" cy="124832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Forwarding</a:t>
            </a:r>
          </a:p>
          <a:p>
            <a:pPr algn="ctr"/>
            <a:r>
              <a:rPr lang="en-US" dirty="0" smtClean="0">
                <a:solidFill>
                  <a:srgbClr val="FFFFFF"/>
                </a:solidFill>
              </a:rPr>
              <a:t>Agent</a:t>
            </a:r>
            <a:endParaRPr lang="en-US" dirty="0">
              <a:solidFill>
                <a:srgbClr val="FFFFFF"/>
              </a:solidFill>
            </a:endParaRPr>
          </a:p>
        </p:txBody>
      </p:sp>
      <p:sp>
        <p:nvSpPr>
          <p:cNvPr id="11" name="Rounded Rectangle 10"/>
          <p:cNvSpPr/>
          <p:nvPr/>
        </p:nvSpPr>
        <p:spPr>
          <a:xfrm>
            <a:off x="3177939" y="3712153"/>
            <a:ext cx="3826494" cy="1248322"/>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Environment</a:t>
            </a:r>
          </a:p>
          <a:p>
            <a:pPr algn="ctr"/>
            <a:r>
              <a:rPr lang="en-US" dirty="0" smtClean="0">
                <a:solidFill>
                  <a:srgbClr val="FFFFFF"/>
                </a:solidFill>
              </a:rPr>
              <a:t>Agent</a:t>
            </a:r>
            <a:endParaRPr lang="en-US" dirty="0">
              <a:solidFill>
                <a:srgbClr val="FFFFFF"/>
              </a:solidFill>
            </a:endParaRPr>
          </a:p>
        </p:txBody>
      </p:sp>
      <p:grpSp>
        <p:nvGrpSpPr>
          <p:cNvPr id="5" name="Group 4"/>
          <p:cNvGrpSpPr/>
          <p:nvPr/>
        </p:nvGrpSpPr>
        <p:grpSpPr>
          <a:xfrm>
            <a:off x="1448450" y="1216745"/>
            <a:ext cx="11911858" cy="2199360"/>
            <a:chOff x="905280" y="1013954"/>
            <a:chExt cx="7444911" cy="1832800"/>
          </a:xfrm>
        </p:grpSpPr>
        <p:cxnSp>
          <p:nvCxnSpPr>
            <p:cNvPr id="12" name="Straight Connector 11"/>
            <p:cNvCxnSpPr/>
            <p:nvPr/>
          </p:nvCxnSpPr>
          <p:spPr>
            <a:xfrm>
              <a:off x="905280" y="2846754"/>
              <a:ext cx="74449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05280" y="2202065"/>
              <a:ext cx="744491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526676" y="2346885"/>
              <a:ext cx="3904863" cy="384721"/>
            </a:xfrm>
            <a:prstGeom prst="rect">
              <a:avLst/>
            </a:prstGeom>
            <a:noFill/>
          </p:spPr>
          <p:txBody>
            <a:bodyPr wrap="square" rtlCol="0">
              <a:spAutoFit/>
            </a:bodyPr>
            <a:lstStyle/>
            <a:p>
              <a:pPr algn="ctr"/>
              <a:r>
                <a:rPr lang="en-US" sz="2400" dirty="0">
                  <a:solidFill>
                    <a:srgbClr val="FF6600"/>
                  </a:solidFill>
                </a:rPr>
                <a:t>Optional Remote  API</a:t>
              </a:r>
            </a:p>
          </p:txBody>
        </p:sp>
        <p:sp>
          <p:nvSpPr>
            <p:cNvPr id="16" name="Rounded Rectangle 15"/>
            <p:cNvSpPr/>
            <p:nvPr/>
          </p:nvSpPr>
          <p:spPr>
            <a:xfrm>
              <a:off x="1986209" y="1013954"/>
              <a:ext cx="5084147" cy="945698"/>
            </a:xfrm>
            <a:prstGeom prst="roundRect">
              <a:avLst/>
            </a:prstGeom>
            <a:solidFill>
              <a:schemeClr val="accent4">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400" dirty="0">
                  <a:solidFill>
                    <a:srgbClr val="FFFFFF"/>
                  </a:solidFill>
                </a:rPr>
                <a:t>(Remote) Network Controller</a:t>
              </a:r>
            </a:p>
          </p:txBody>
        </p:sp>
      </p:grpSp>
      <p:sp>
        <p:nvSpPr>
          <p:cNvPr id="24" name="Rounded Rectangle 23"/>
          <p:cNvSpPr/>
          <p:nvPr/>
        </p:nvSpPr>
        <p:spPr>
          <a:xfrm>
            <a:off x="7889210" y="5917239"/>
            <a:ext cx="1559592" cy="737678"/>
          </a:xfrm>
          <a:prstGeom prst="roundRect">
            <a:avLst/>
          </a:prstGeom>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err="1" smtClean="0">
                <a:solidFill>
                  <a:srgbClr val="FFFFFF"/>
                </a:solidFill>
              </a:rPr>
              <a:t>Config</a:t>
            </a:r>
            <a:endParaRPr lang="en-US" dirty="0">
              <a:solidFill>
                <a:srgbClr val="FFFFFF"/>
              </a:solidFill>
            </a:endParaRPr>
          </a:p>
        </p:txBody>
      </p:sp>
      <p:sp>
        <p:nvSpPr>
          <p:cNvPr id="25" name="TextBox 24"/>
          <p:cNvSpPr txBox="1"/>
          <p:nvPr/>
        </p:nvSpPr>
        <p:spPr>
          <a:xfrm>
            <a:off x="1508113" y="5887357"/>
            <a:ext cx="1557843" cy="716667"/>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ONIE</a:t>
            </a:r>
            <a:endParaRPr lang="en-US" dirty="0"/>
          </a:p>
        </p:txBody>
      </p:sp>
      <p:sp>
        <p:nvSpPr>
          <p:cNvPr id="26" name="TextBox 25"/>
          <p:cNvSpPr txBox="1"/>
          <p:nvPr/>
        </p:nvSpPr>
        <p:spPr>
          <a:xfrm>
            <a:off x="1501072" y="5051990"/>
            <a:ext cx="1559007" cy="716667"/>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ONL</a:t>
            </a:r>
            <a:endParaRPr lang="en-US" dirty="0"/>
          </a:p>
        </p:txBody>
      </p:sp>
      <p:sp>
        <p:nvSpPr>
          <p:cNvPr id="27" name="TextBox 26"/>
          <p:cNvSpPr txBox="1"/>
          <p:nvPr/>
        </p:nvSpPr>
        <p:spPr>
          <a:xfrm>
            <a:off x="11385155" y="5917244"/>
            <a:ext cx="1557492" cy="716667"/>
          </a:xfrm>
          <a:prstGeom prst="rect">
            <a:avLst/>
          </a:prstGeom>
          <a:noFill/>
        </p:spPr>
        <p:txBody>
          <a:bodyPr wrap="none" lIns="130615" tIns="65308" rIns="130615" bIns="65308" rtlCol="0">
            <a:spAutoFit/>
          </a:bodyPr>
          <a:lstStyle/>
          <a:p>
            <a:r>
              <a:rPr lang="en-US" b="1" dirty="0" smtClean="0"/>
              <a:t>Open-source</a:t>
            </a:r>
          </a:p>
          <a:p>
            <a:r>
              <a:rPr lang="en-US" dirty="0" smtClean="0"/>
              <a:t>OF-DPA</a:t>
            </a:r>
            <a:endParaRPr lang="en-US" dirty="0"/>
          </a:p>
        </p:txBody>
      </p:sp>
      <p:sp>
        <p:nvSpPr>
          <p:cNvPr id="28" name="TextBox 27"/>
          <p:cNvSpPr txBox="1"/>
          <p:nvPr/>
        </p:nvSpPr>
        <p:spPr>
          <a:xfrm>
            <a:off x="6350731" y="5860532"/>
            <a:ext cx="1559007" cy="716667"/>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P4</a:t>
            </a:r>
            <a:endParaRPr lang="en-US" dirty="0"/>
          </a:p>
        </p:txBody>
      </p:sp>
      <p:sp>
        <p:nvSpPr>
          <p:cNvPr id="29" name="TextBox 28"/>
          <p:cNvSpPr txBox="1"/>
          <p:nvPr/>
        </p:nvSpPr>
        <p:spPr>
          <a:xfrm>
            <a:off x="11365135" y="3612651"/>
            <a:ext cx="1557492" cy="1301442"/>
          </a:xfrm>
          <a:prstGeom prst="rect">
            <a:avLst/>
          </a:prstGeom>
          <a:noFill/>
        </p:spPr>
        <p:txBody>
          <a:bodyPr wrap="none" lIns="130615" tIns="65308" rIns="130615" bIns="65308" rtlCol="0">
            <a:spAutoFit/>
          </a:bodyPr>
          <a:lstStyle/>
          <a:p>
            <a:r>
              <a:rPr lang="en-US" b="1" dirty="0" smtClean="0"/>
              <a:t>Open-source</a:t>
            </a:r>
          </a:p>
          <a:p>
            <a:r>
              <a:rPr lang="en-US" dirty="0" smtClean="0"/>
              <a:t>FBOSS, OVS,</a:t>
            </a:r>
          </a:p>
          <a:p>
            <a:r>
              <a:rPr lang="en-US" dirty="0" smtClean="0"/>
              <a:t>Switch Light,</a:t>
            </a:r>
            <a:br>
              <a:rPr lang="en-US" dirty="0" smtClean="0"/>
            </a:br>
            <a:r>
              <a:rPr lang="en-US" dirty="0" smtClean="0"/>
              <a:t>Indigo.</a:t>
            </a:r>
            <a:endParaRPr lang="en-US" dirty="0"/>
          </a:p>
        </p:txBody>
      </p:sp>
      <p:sp>
        <p:nvSpPr>
          <p:cNvPr id="31" name="TextBox 30"/>
          <p:cNvSpPr txBox="1"/>
          <p:nvPr/>
        </p:nvSpPr>
        <p:spPr>
          <a:xfrm>
            <a:off x="1101092" y="1050341"/>
            <a:ext cx="2103365" cy="1301442"/>
          </a:xfrm>
          <a:prstGeom prst="rect">
            <a:avLst/>
          </a:prstGeom>
          <a:noFill/>
        </p:spPr>
        <p:txBody>
          <a:bodyPr wrap="none" lIns="130615" tIns="65308" rIns="130615" bIns="65308" rtlCol="0">
            <a:spAutoFit/>
          </a:bodyPr>
          <a:lstStyle/>
          <a:p>
            <a:pPr algn="r"/>
            <a:r>
              <a:rPr lang="en-US" b="1" dirty="0" smtClean="0"/>
              <a:t>Open-source</a:t>
            </a:r>
          </a:p>
          <a:p>
            <a:pPr algn="r"/>
            <a:r>
              <a:rPr lang="en-US" dirty="0" smtClean="0"/>
              <a:t>ONOS, ODL</a:t>
            </a:r>
          </a:p>
          <a:p>
            <a:pPr algn="r"/>
            <a:r>
              <a:rPr lang="en-US" dirty="0" smtClean="0"/>
              <a:t>NOX, POX, </a:t>
            </a:r>
            <a:r>
              <a:rPr lang="en-US" dirty="0" err="1" smtClean="0"/>
              <a:t>Ryu</a:t>
            </a:r>
            <a:endParaRPr lang="en-US" dirty="0" smtClean="0"/>
          </a:p>
          <a:p>
            <a:pPr algn="r"/>
            <a:r>
              <a:rPr lang="en-US" dirty="0" smtClean="0"/>
              <a:t>Floodlight, Beacon</a:t>
            </a:r>
            <a:endParaRPr lang="en-US" dirty="0"/>
          </a:p>
        </p:txBody>
      </p:sp>
      <p:sp>
        <p:nvSpPr>
          <p:cNvPr id="2" name="Oval 1"/>
          <p:cNvSpPr/>
          <p:nvPr/>
        </p:nvSpPr>
        <p:spPr>
          <a:xfrm>
            <a:off x="5167002" y="5649521"/>
            <a:ext cx="4568320" cy="1181879"/>
          </a:xfrm>
          <a:prstGeom prst="ellipse">
            <a:avLst/>
          </a:prstGeom>
          <a:ln w="57150" cmpd="sng">
            <a:solidFill>
              <a:srgbClr val="FF0000"/>
            </a:solidFill>
            <a:prstDash val="dot"/>
            <a:tailEnd type="triangle"/>
          </a:ln>
        </p:spPr>
        <p:style>
          <a:lnRef idx="2">
            <a:schemeClr val="accent1"/>
          </a:lnRef>
          <a:fillRef idx="0">
            <a:schemeClr val="accent1"/>
          </a:fillRef>
          <a:effectRef idx="1">
            <a:schemeClr val="accent1"/>
          </a:effectRef>
          <a:fontRef idx="minor">
            <a:schemeClr val="tx1"/>
          </a:fontRef>
        </p:style>
        <p:txBody>
          <a:bodyPr lIns="130615" tIns="65308" rIns="130615" bIns="65308" rtlCol="0" anchor="ctr"/>
          <a:lstStyle/>
          <a:p>
            <a:pPr algn="ctr"/>
            <a:endParaRPr lang="en-US"/>
          </a:p>
        </p:txBody>
      </p:sp>
      <p:sp>
        <p:nvSpPr>
          <p:cNvPr id="30" name="Rectangle 29"/>
          <p:cNvSpPr/>
          <p:nvPr/>
        </p:nvSpPr>
        <p:spPr>
          <a:xfrm>
            <a:off x="9122261" y="6750051"/>
            <a:ext cx="2190310" cy="1151706"/>
          </a:xfrm>
          <a:prstGeom prst="rect">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33" name="Rectangle 32"/>
          <p:cNvSpPr/>
          <p:nvPr/>
        </p:nvSpPr>
        <p:spPr>
          <a:xfrm>
            <a:off x="3177938" y="6828737"/>
            <a:ext cx="2190310" cy="1151706"/>
          </a:xfrm>
          <a:prstGeom prst="rect">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grpSp>
        <p:nvGrpSpPr>
          <p:cNvPr id="34" name="Group 33"/>
          <p:cNvGrpSpPr/>
          <p:nvPr/>
        </p:nvGrpSpPr>
        <p:grpSpPr>
          <a:xfrm>
            <a:off x="3177937" y="6750049"/>
            <a:ext cx="8298066" cy="1238537"/>
            <a:chOff x="1916223" y="5625043"/>
            <a:chExt cx="5255534" cy="1032115"/>
          </a:xfrm>
        </p:grpSpPr>
        <p:sp>
          <p:nvSpPr>
            <p:cNvPr id="35" name="Rounded Rectangle 34"/>
            <p:cNvSpPr/>
            <p:nvPr/>
          </p:nvSpPr>
          <p:spPr>
            <a:xfrm>
              <a:off x="3447492" y="5801124"/>
              <a:ext cx="2077289" cy="6343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Fans, connectors, power supply</a:t>
              </a:r>
              <a:endParaRPr lang="en-US" dirty="0">
                <a:solidFill>
                  <a:schemeClr val="tx1"/>
                </a:solidFill>
              </a:endParaRPr>
            </a:p>
          </p:txBody>
        </p:sp>
        <p:pic>
          <p:nvPicPr>
            <p:cNvPr id="36" name="Picture 35"/>
            <p:cNvPicPr>
              <a:picLocks noChangeAspect="1"/>
            </p:cNvPicPr>
            <p:nvPr/>
          </p:nvPicPr>
          <p:blipFill>
            <a:blip r:embed="rId2">
              <a:clrChange>
                <a:clrFrom>
                  <a:srgbClr val="FFFFFF"/>
                </a:clrFrom>
                <a:clrTo>
                  <a:srgbClr val="FFFFFF">
                    <a:alpha val="0"/>
                  </a:srgbClr>
                </a:clrTo>
              </a:clrChange>
            </a:blip>
            <a:stretch>
              <a:fillRect/>
            </a:stretch>
          </p:blipFill>
          <p:spPr>
            <a:xfrm>
              <a:off x="1916223" y="5625043"/>
              <a:ext cx="1464950" cy="1032115"/>
            </a:xfrm>
            <a:prstGeom prst="rect">
              <a:avLst/>
            </a:prstGeom>
          </p:spPr>
        </p:pic>
        <p:pic>
          <p:nvPicPr>
            <p:cNvPr id="37" name="Picture 36"/>
            <p:cNvPicPr>
              <a:picLocks noChangeAspect="1"/>
            </p:cNvPicPr>
            <p:nvPr/>
          </p:nvPicPr>
          <p:blipFill>
            <a:blip r:embed="rId2">
              <a:clrChange>
                <a:clrFrom>
                  <a:srgbClr val="FFFFFF"/>
                </a:clrFrom>
                <a:clrTo>
                  <a:srgbClr val="FFFFFF">
                    <a:alpha val="0"/>
                  </a:srgbClr>
                </a:clrTo>
              </a:clrChange>
            </a:blip>
            <a:stretch>
              <a:fillRect/>
            </a:stretch>
          </p:blipFill>
          <p:spPr>
            <a:xfrm>
              <a:off x="5658311" y="5625043"/>
              <a:ext cx="1513446" cy="959757"/>
            </a:xfrm>
            <a:prstGeom prst="rect">
              <a:avLst/>
            </a:prstGeom>
          </p:spPr>
        </p:pic>
        <p:sp>
          <p:nvSpPr>
            <p:cNvPr id="38" name="TextBox 37"/>
            <p:cNvSpPr txBox="1"/>
            <p:nvPr/>
          </p:nvSpPr>
          <p:spPr>
            <a:xfrm>
              <a:off x="2428571" y="5809843"/>
              <a:ext cx="446660" cy="384721"/>
            </a:xfrm>
            <a:prstGeom prst="rect">
              <a:avLst/>
            </a:prstGeom>
            <a:noFill/>
          </p:spPr>
          <p:txBody>
            <a:bodyPr wrap="none" rtlCol="0">
              <a:spAutoFit/>
            </a:bodyPr>
            <a:lstStyle/>
            <a:p>
              <a:r>
                <a:rPr lang="en-US" sz="2400" dirty="0">
                  <a:solidFill>
                    <a:srgbClr val="FFFFFF"/>
                  </a:solidFill>
                </a:rPr>
                <a:t>CPU</a:t>
              </a:r>
            </a:p>
          </p:txBody>
        </p:sp>
        <p:sp>
          <p:nvSpPr>
            <p:cNvPr id="39" name="TextBox 38"/>
            <p:cNvSpPr txBox="1"/>
            <p:nvPr/>
          </p:nvSpPr>
          <p:spPr>
            <a:xfrm>
              <a:off x="6154872" y="5732948"/>
              <a:ext cx="531613" cy="564257"/>
            </a:xfrm>
            <a:prstGeom prst="rect">
              <a:avLst/>
            </a:prstGeom>
            <a:noFill/>
          </p:spPr>
          <p:txBody>
            <a:bodyPr wrap="none" rtlCol="0">
              <a:spAutoFit/>
            </a:bodyPr>
            <a:lstStyle/>
            <a:p>
              <a:pPr algn="ctr"/>
              <a:r>
                <a:rPr lang="en-US" dirty="0" smtClean="0">
                  <a:solidFill>
                    <a:srgbClr val="FFFFFF"/>
                  </a:solidFill>
                </a:rPr>
                <a:t>Switch</a:t>
              </a:r>
            </a:p>
            <a:p>
              <a:pPr algn="ctr"/>
              <a:r>
                <a:rPr lang="en-US" dirty="0" smtClean="0">
                  <a:solidFill>
                    <a:srgbClr val="FFFFFF"/>
                  </a:solidFill>
                </a:rPr>
                <a:t>Chip</a:t>
              </a:r>
              <a:endParaRPr lang="en-US" dirty="0">
                <a:solidFill>
                  <a:srgbClr val="FFFFFF"/>
                </a:solidFill>
              </a:endParaRPr>
            </a:p>
          </p:txBody>
        </p:sp>
      </p:grpSp>
    </p:spTree>
    <p:extLst>
      <p:ext uri="{BB962C8B-B14F-4D97-AF65-F5344CB8AC3E}">
        <p14:creationId xmlns:p14="http://schemas.microsoft.com/office/powerpoint/2010/main" val="3211920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40194"/>
            <a:ext cx="14625347" cy="198940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spcCol="0" rtlCol="0" anchor="ctr"/>
          <a:lstStyle/>
          <a:p>
            <a:pPr algn="ctr"/>
            <a:endParaRPr lang="en-US"/>
          </a:p>
        </p:txBody>
      </p:sp>
      <p:sp>
        <p:nvSpPr>
          <p:cNvPr id="4" name="Slide Number Placeholder 3"/>
          <p:cNvSpPr>
            <a:spLocks noGrp="1"/>
          </p:cNvSpPr>
          <p:nvPr>
            <p:ph type="sldNum" sz="quarter" idx="12"/>
          </p:nvPr>
        </p:nvSpPr>
        <p:spPr/>
        <p:txBody>
          <a:bodyPr/>
          <a:lstStyle/>
          <a:p>
            <a:fld id="{502431CD-A83D-384C-97C7-66FF0CCEF56F}" type="slidenum">
              <a:rPr lang="en-US" smtClean="0">
                <a:solidFill>
                  <a:schemeClr val="tx1"/>
                </a:solidFill>
              </a:rPr>
              <a:t>44</a:t>
            </a:fld>
            <a:endParaRPr lang="en-US" dirty="0">
              <a:solidFill>
                <a:schemeClr val="tx1"/>
              </a:solidFill>
            </a:endParaRPr>
          </a:p>
        </p:txBody>
      </p:sp>
      <p:grpSp>
        <p:nvGrpSpPr>
          <p:cNvPr id="39" name="Group 38"/>
          <p:cNvGrpSpPr/>
          <p:nvPr/>
        </p:nvGrpSpPr>
        <p:grpSpPr>
          <a:xfrm>
            <a:off x="3184616" y="6362415"/>
            <a:ext cx="2105171" cy="1246079"/>
            <a:chOff x="2401384" y="5235805"/>
            <a:chExt cx="1630467" cy="1104605"/>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2401384" y="5235805"/>
              <a:ext cx="1630467" cy="1104605"/>
            </a:xfrm>
            <a:prstGeom prst="rect">
              <a:avLst/>
            </a:prstGeom>
          </p:spPr>
        </p:pic>
        <p:sp>
          <p:nvSpPr>
            <p:cNvPr id="9" name="TextBox 8"/>
            <p:cNvSpPr txBox="1"/>
            <p:nvPr/>
          </p:nvSpPr>
          <p:spPr>
            <a:xfrm>
              <a:off x="2713164" y="5482348"/>
              <a:ext cx="634343" cy="341042"/>
            </a:xfrm>
            <a:prstGeom prst="rect">
              <a:avLst/>
            </a:prstGeom>
            <a:noFill/>
          </p:spPr>
          <p:txBody>
            <a:bodyPr wrap="none" rtlCol="0">
              <a:spAutoFit/>
            </a:bodyPr>
            <a:lstStyle/>
            <a:p>
              <a:r>
                <a:rPr lang="en-US" dirty="0" smtClean="0"/>
                <a:t>Server</a:t>
              </a:r>
              <a:endParaRPr lang="en-US" dirty="0"/>
            </a:p>
          </p:txBody>
        </p:sp>
      </p:grpSp>
      <p:grpSp>
        <p:nvGrpSpPr>
          <p:cNvPr id="41" name="Group 40"/>
          <p:cNvGrpSpPr/>
          <p:nvPr/>
        </p:nvGrpSpPr>
        <p:grpSpPr>
          <a:xfrm>
            <a:off x="7828248" y="6335023"/>
            <a:ext cx="2105171" cy="1246079"/>
            <a:chOff x="5303654" y="5212978"/>
            <a:chExt cx="1630467" cy="1104605"/>
          </a:xfrm>
        </p:grpSpPr>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5303654" y="5212978"/>
              <a:ext cx="1630467" cy="1104605"/>
            </a:xfrm>
            <a:prstGeom prst="rect">
              <a:avLst/>
            </a:prstGeom>
          </p:spPr>
        </p:pic>
        <p:sp>
          <p:nvSpPr>
            <p:cNvPr id="10" name="TextBox 9"/>
            <p:cNvSpPr txBox="1"/>
            <p:nvPr/>
          </p:nvSpPr>
          <p:spPr>
            <a:xfrm>
              <a:off x="5821801" y="5465044"/>
              <a:ext cx="650100" cy="341042"/>
            </a:xfrm>
            <a:prstGeom prst="rect">
              <a:avLst/>
            </a:prstGeom>
            <a:noFill/>
          </p:spPr>
          <p:txBody>
            <a:bodyPr wrap="none" rtlCol="0">
              <a:spAutoFit/>
            </a:bodyPr>
            <a:lstStyle/>
            <a:p>
              <a:pPr algn="ctr"/>
              <a:r>
                <a:rPr lang="en-US" dirty="0" smtClean="0"/>
                <a:t>Switch</a:t>
              </a:r>
              <a:endParaRPr lang="en-US" dirty="0"/>
            </a:p>
          </p:txBody>
        </p:sp>
      </p:grpSp>
      <p:grpSp>
        <p:nvGrpSpPr>
          <p:cNvPr id="42" name="Group 41"/>
          <p:cNvGrpSpPr/>
          <p:nvPr/>
        </p:nvGrpSpPr>
        <p:grpSpPr>
          <a:xfrm>
            <a:off x="10296997" y="6319642"/>
            <a:ext cx="2105171" cy="1246079"/>
            <a:chOff x="6846623" y="5200161"/>
            <a:chExt cx="1630467" cy="1104605"/>
          </a:xfrm>
        </p:grpSpPr>
        <p:pic>
          <p:nvPicPr>
            <p:cNvPr id="11" name="Picture 10"/>
            <p:cNvPicPr>
              <a:picLocks noChangeAspect="1"/>
            </p:cNvPicPr>
            <p:nvPr/>
          </p:nvPicPr>
          <p:blipFill>
            <a:blip r:embed="rId2">
              <a:clrChange>
                <a:clrFrom>
                  <a:srgbClr val="FFFFFF"/>
                </a:clrFrom>
                <a:clrTo>
                  <a:srgbClr val="FFFFFF">
                    <a:alpha val="0"/>
                  </a:srgbClr>
                </a:clrTo>
              </a:clrChange>
            </a:blip>
            <a:stretch>
              <a:fillRect/>
            </a:stretch>
          </p:blipFill>
          <p:spPr>
            <a:xfrm>
              <a:off x="6846623" y="5200161"/>
              <a:ext cx="1630467" cy="1104605"/>
            </a:xfrm>
            <a:prstGeom prst="rect">
              <a:avLst/>
            </a:prstGeom>
          </p:spPr>
        </p:pic>
        <p:sp>
          <p:nvSpPr>
            <p:cNvPr id="12" name="TextBox 11"/>
            <p:cNvSpPr txBox="1"/>
            <p:nvPr/>
          </p:nvSpPr>
          <p:spPr>
            <a:xfrm>
              <a:off x="7400888" y="5460476"/>
              <a:ext cx="577858" cy="341042"/>
            </a:xfrm>
            <a:prstGeom prst="rect">
              <a:avLst/>
            </a:prstGeom>
            <a:noFill/>
          </p:spPr>
          <p:txBody>
            <a:bodyPr wrap="none" rtlCol="0">
              <a:spAutoFit/>
            </a:bodyPr>
            <a:lstStyle/>
            <a:p>
              <a:pPr algn="ctr"/>
              <a:r>
                <a:rPr lang="en-US" dirty="0" smtClean="0"/>
                <a:t>Radio</a:t>
              </a:r>
              <a:endParaRPr lang="en-US" dirty="0"/>
            </a:p>
          </p:txBody>
        </p:sp>
      </p:grpSp>
      <p:grpSp>
        <p:nvGrpSpPr>
          <p:cNvPr id="40" name="Group 39"/>
          <p:cNvGrpSpPr/>
          <p:nvPr/>
        </p:nvGrpSpPr>
        <p:grpSpPr>
          <a:xfrm>
            <a:off x="5459384" y="6335023"/>
            <a:ext cx="2105171" cy="1246079"/>
            <a:chOff x="3823115" y="5212978"/>
            <a:chExt cx="1630467" cy="1104605"/>
          </a:xfrm>
        </p:grpSpPr>
        <p:pic>
          <p:nvPicPr>
            <p:cNvPr id="13" name="Picture 12"/>
            <p:cNvPicPr>
              <a:picLocks noChangeAspect="1"/>
            </p:cNvPicPr>
            <p:nvPr/>
          </p:nvPicPr>
          <p:blipFill>
            <a:blip r:embed="rId2">
              <a:clrChange>
                <a:clrFrom>
                  <a:srgbClr val="FFFFFF"/>
                </a:clrFrom>
                <a:clrTo>
                  <a:srgbClr val="FFFFFF">
                    <a:alpha val="0"/>
                  </a:srgbClr>
                </a:clrTo>
              </a:clrChange>
            </a:blip>
            <a:stretch>
              <a:fillRect/>
            </a:stretch>
          </p:blipFill>
          <p:spPr>
            <a:xfrm>
              <a:off x="3823115" y="5212978"/>
              <a:ext cx="1630467" cy="1104605"/>
            </a:xfrm>
            <a:prstGeom prst="rect">
              <a:avLst/>
            </a:prstGeom>
          </p:spPr>
        </p:pic>
        <p:sp>
          <p:nvSpPr>
            <p:cNvPr id="14" name="TextBox 13"/>
            <p:cNvSpPr txBox="1"/>
            <p:nvPr/>
          </p:nvSpPr>
          <p:spPr>
            <a:xfrm>
              <a:off x="4460588" y="5516028"/>
              <a:ext cx="411444" cy="341042"/>
            </a:xfrm>
            <a:prstGeom prst="rect">
              <a:avLst/>
            </a:prstGeom>
            <a:noFill/>
          </p:spPr>
          <p:txBody>
            <a:bodyPr wrap="none" rtlCol="0">
              <a:spAutoFit/>
            </a:bodyPr>
            <a:lstStyle/>
            <a:p>
              <a:pPr algn="ctr"/>
              <a:r>
                <a:rPr lang="en-US" dirty="0" smtClean="0"/>
                <a:t>VM</a:t>
              </a:r>
              <a:endParaRPr lang="en-US" dirty="0"/>
            </a:p>
          </p:txBody>
        </p:sp>
      </p:grpSp>
      <p:sp>
        <p:nvSpPr>
          <p:cNvPr id="15" name="Rounded Rectangle 14"/>
          <p:cNvSpPr/>
          <p:nvPr/>
        </p:nvSpPr>
        <p:spPr>
          <a:xfrm>
            <a:off x="3587168" y="5417009"/>
            <a:ext cx="1298096" cy="64393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Linux</a:t>
            </a:r>
            <a:endParaRPr lang="en-US" dirty="0">
              <a:solidFill>
                <a:srgbClr val="FFFFFF"/>
              </a:solidFill>
            </a:endParaRPr>
          </a:p>
        </p:txBody>
      </p:sp>
      <p:sp>
        <p:nvSpPr>
          <p:cNvPr id="16" name="Rounded Rectangle 15"/>
          <p:cNvSpPr/>
          <p:nvPr/>
        </p:nvSpPr>
        <p:spPr>
          <a:xfrm>
            <a:off x="6019854" y="5417009"/>
            <a:ext cx="1298096" cy="64393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Linux</a:t>
            </a:r>
            <a:endParaRPr lang="en-US" dirty="0">
              <a:solidFill>
                <a:srgbClr val="FFFFFF"/>
              </a:solidFill>
            </a:endParaRPr>
          </a:p>
        </p:txBody>
      </p:sp>
      <p:sp>
        <p:nvSpPr>
          <p:cNvPr id="17" name="Rounded Rectangle 16"/>
          <p:cNvSpPr/>
          <p:nvPr/>
        </p:nvSpPr>
        <p:spPr>
          <a:xfrm>
            <a:off x="8358811" y="5417009"/>
            <a:ext cx="1298096" cy="64393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Linux</a:t>
            </a:r>
            <a:endParaRPr lang="en-US" dirty="0">
              <a:solidFill>
                <a:srgbClr val="FFFFFF"/>
              </a:solidFill>
            </a:endParaRPr>
          </a:p>
        </p:txBody>
      </p:sp>
      <p:sp>
        <p:nvSpPr>
          <p:cNvPr id="18" name="Rounded Rectangle 17"/>
          <p:cNvSpPr/>
          <p:nvPr/>
        </p:nvSpPr>
        <p:spPr>
          <a:xfrm>
            <a:off x="10596160" y="5417009"/>
            <a:ext cx="1298096" cy="64393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Linux</a:t>
            </a:r>
            <a:endParaRPr lang="en-US" dirty="0">
              <a:solidFill>
                <a:srgbClr val="FFFFFF"/>
              </a:solidFill>
            </a:endParaRPr>
          </a:p>
        </p:txBody>
      </p:sp>
      <p:sp>
        <p:nvSpPr>
          <p:cNvPr id="20" name="Rounded Rectangle 19"/>
          <p:cNvSpPr/>
          <p:nvPr/>
        </p:nvSpPr>
        <p:spPr>
          <a:xfrm>
            <a:off x="4021377" y="1409056"/>
            <a:ext cx="4770984" cy="1193819"/>
          </a:xfrm>
          <a:prstGeom prst="roundRect">
            <a:avLst/>
          </a:prstGeom>
          <a:solidFill>
            <a:srgbClr val="FF6600"/>
          </a:solidFill>
          <a:ln>
            <a:noFill/>
          </a:ln>
        </p:spPr>
        <p:style>
          <a:lnRef idx="1">
            <a:schemeClr val="accent3"/>
          </a:lnRef>
          <a:fillRef idx="3">
            <a:schemeClr val="accent3"/>
          </a:fillRef>
          <a:effectRef idx="2">
            <a:schemeClr val="accent3"/>
          </a:effectRef>
          <a:fontRef idx="minor">
            <a:schemeClr val="lt1"/>
          </a:fontRef>
        </p:style>
        <p:txBody>
          <a:bodyPr lIns="130615" tIns="65308" rIns="130615" bIns="65308" rtlCol="0" anchor="ctr"/>
          <a:lstStyle/>
          <a:p>
            <a:pPr algn="ctr"/>
            <a:r>
              <a:rPr lang="en-US" sz="2900" dirty="0">
                <a:solidFill>
                  <a:srgbClr val="FFFFFF"/>
                </a:solidFill>
              </a:rPr>
              <a:t>Routing, Traffic Engineering,</a:t>
            </a:r>
          </a:p>
          <a:p>
            <a:pPr algn="ctr"/>
            <a:r>
              <a:rPr lang="en-US" sz="2900" dirty="0">
                <a:solidFill>
                  <a:srgbClr val="FFFFFF"/>
                </a:solidFill>
              </a:rPr>
              <a:t>Mobility, VPN</a:t>
            </a:r>
          </a:p>
        </p:txBody>
      </p:sp>
      <p:cxnSp>
        <p:nvCxnSpPr>
          <p:cNvPr id="22" name="Straight Arrow Connector 21"/>
          <p:cNvCxnSpPr>
            <a:endCxn id="15" idx="0"/>
          </p:cNvCxnSpPr>
          <p:nvPr/>
        </p:nvCxnSpPr>
        <p:spPr>
          <a:xfrm flipH="1">
            <a:off x="4236216" y="3799155"/>
            <a:ext cx="1543370" cy="1617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6" idx="0"/>
          </p:cNvCxnSpPr>
          <p:nvPr/>
        </p:nvCxnSpPr>
        <p:spPr>
          <a:xfrm flipH="1">
            <a:off x="6668903" y="3837633"/>
            <a:ext cx="437294" cy="1579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9" idx="2"/>
            <a:endCxn id="17" idx="0"/>
          </p:cNvCxnSpPr>
          <p:nvPr/>
        </p:nvCxnSpPr>
        <p:spPr>
          <a:xfrm>
            <a:off x="8792361" y="4246753"/>
            <a:ext cx="215499" cy="11702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8" idx="0"/>
          </p:cNvCxnSpPr>
          <p:nvPr/>
        </p:nvCxnSpPr>
        <p:spPr>
          <a:xfrm>
            <a:off x="9933420" y="3799155"/>
            <a:ext cx="1311790" cy="1617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6707" y="2842746"/>
            <a:ext cx="13670717"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06707" y="6212233"/>
            <a:ext cx="13670717" cy="2796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69589" y="6488779"/>
            <a:ext cx="1763434" cy="716667"/>
          </a:xfrm>
          <a:prstGeom prst="rect">
            <a:avLst/>
          </a:prstGeom>
          <a:noFill/>
        </p:spPr>
        <p:txBody>
          <a:bodyPr wrap="none" lIns="130615" tIns="65308" rIns="130615" bIns="65308" rtlCol="0">
            <a:spAutoFit/>
          </a:bodyPr>
          <a:lstStyle/>
          <a:p>
            <a:pPr algn="ctr"/>
            <a:r>
              <a:rPr lang="en-US" b="1" dirty="0" smtClean="0">
                <a:solidFill>
                  <a:schemeClr val="bg1"/>
                </a:solidFill>
              </a:rPr>
              <a:t>Programmable</a:t>
            </a:r>
          </a:p>
          <a:p>
            <a:pPr algn="ctr"/>
            <a:r>
              <a:rPr lang="en-US" b="1" dirty="0" smtClean="0">
                <a:solidFill>
                  <a:schemeClr val="bg1"/>
                </a:solidFill>
              </a:rPr>
              <a:t>Hardware</a:t>
            </a:r>
            <a:endParaRPr lang="en-US" b="1" dirty="0">
              <a:solidFill>
                <a:schemeClr val="bg1"/>
              </a:solidFill>
            </a:endParaRPr>
          </a:p>
        </p:txBody>
      </p:sp>
      <p:sp>
        <p:nvSpPr>
          <p:cNvPr id="33" name="TextBox 32"/>
          <p:cNvSpPr txBox="1"/>
          <p:nvPr/>
        </p:nvSpPr>
        <p:spPr>
          <a:xfrm>
            <a:off x="929514" y="3863027"/>
            <a:ext cx="1555945" cy="716667"/>
          </a:xfrm>
          <a:prstGeom prst="rect">
            <a:avLst/>
          </a:prstGeom>
          <a:noFill/>
        </p:spPr>
        <p:txBody>
          <a:bodyPr wrap="none" lIns="130615" tIns="65308" rIns="130615" bIns="65308" rtlCol="0">
            <a:spAutoFit/>
          </a:bodyPr>
          <a:lstStyle/>
          <a:p>
            <a:pPr algn="ctr"/>
            <a:r>
              <a:rPr lang="en-US" b="1" dirty="0" smtClean="0"/>
              <a:t>Open Source</a:t>
            </a:r>
          </a:p>
          <a:p>
            <a:pPr algn="ctr"/>
            <a:r>
              <a:rPr lang="en-US" b="1" dirty="0" smtClean="0"/>
              <a:t>Software</a:t>
            </a:r>
          </a:p>
        </p:txBody>
      </p:sp>
      <p:sp>
        <p:nvSpPr>
          <p:cNvPr id="34" name="TextBox 33"/>
          <p:cNvSpPr txBox="1"/>
          <p:nvPr/>
        </p:nvSpPr>
        <p:spPr>
          <a:xfrm>
            <a:off x="854623" y="1617037"/>
            <a:ext cx="1417943" cy="716667"/>
          </a:xfrm>
          <a:prstGeom prst="rect">
            <a:avLst/>
          </a:prstGeom>
          <a:noFill/>
        </p:spPr>
        <p:txBody>
          <a:bodyPr wrap="none" lIns="130615" tIns="65308" rIns="130615" bIns="65308" rtlCol="0">
            <a:spAutoFit/>
          </a:bodyPr>
          <a:lstStyle/>
          <a:p>
            <a:pPr algn="ctr"/>
            <a:r>
              <a:rPr lang="en-US" b="1" dirty="0" smtClean="0"/>
              <a:t>Proprietary</a:t>
            </a:r>
          </a:p>
          <a:p>
            <a:pPr algn="ctr"/>
            <a:r>
              <a:rPr lang="en-US" b="1" dirty="0" smtClean="0"/>
              <a:t>Software</a:t>
            </a:r>
          </a:p>
        </p:txBody>
      </p:sp>
      <p:grpSp>
        <p:nvGrpSpPr>
          <p:cNvPr id="43" name="Group 42"/>
          <p:cNvGrpSpPr/>
          <p:nvPr/>
        </p:nvGrpSpPr>
        <p:grpSpPr>
          <a:xfrm>
            <a:off x="12520176" y="6319642"/>
            <a:ext cx="2105171" cy="1246079"/>
            <a:chOff x="8236110" y="5200161"/>
            <a:chExt cx="1630467" cy="1104605"/>
          </a:xfrm>
        </p:grpSpPr>
        <p:pic>
          <p:nvPicPr>
            <p:cNvPr id="37" name="Picture 36"/>
            <p:cNvPicPr>
              <a:picLocks noChangeAspect="1"/>
            </p:cNvPicPr>
            <p:nvPr/>
          </p:nvPicPr>
          <p:blipFill>
            <a:blip r:embed="rId2">
              <a:clrChange>
                <a:clrFrom>
                  <a:srgbClr val="FFFFFF"/>
                </a:clrFrom>
                <a:clrTo>
                  <a:srgbClr val="FFFFFF">
                    <a:alpha val="0"/>
                  </a:srgbClr>
                </a:clrTo>
              </a:clrChange>
            </a:blip>
            <a:stretch>
              <a:fillRect/>
            </a:stretch>
          </p:blipFill>
          <p:spPr>
            <a:xfrm>
              <a:off x="8236110" y="5200161"/>
              <a:ext cx="1630467" cy="1104605"/>
            </a:xfrm>
            <a:prstGeom prst="rect">
              <a:avLst/>
            </a:prstGeom>
          </p:spPr>
        </p:pic>
        <p:sp>
          <p:nvSpPr>
            <p:cNvPr id="38" name="TextBox 37"/>
            <p:cNvSpPr txBox="1"/>
            <p:nvPr/>
          </p:nvSpPr>
          <p:spPr>
            <a:xfrm>
              <a:off x="8884965" y="5460476"/>
              <a:ext cx="388684" cy="341042"/>
            </a:xfrm>
            <a:prstGeom prst="rect">
              <a:avLst/>
            </a:prstGeom>
            <a:noFill/>
          </p:spPr>
          <p:txBody>
            <a:bodyPr wrap="none" rtlCol="0">
              <a:spAutoFit/>
            </a:bodyPr>
            <a:lstStyle/>
            <a:p>
              <a:pPr algn="ctr"/>
              <a:r>
                <a:rPr lang="en-US" dirty="0" smtClean="0"/>
                <a:t>PIC</a:t>
              </a:r>
              <a:endParaRPr lang="en-US" dirty="0"/>
            </a:p>
          </p:txBody>
        </p:sp>
      </p:grpSp>
      <p:sp>
        <p:nvSpPr>
          <p:cNvPr id="44" name="Rounded Rectangle 43"/>
          <p:cNvSpPr/>
          <p:nvPr/>
        </p:nvSpPr>
        <p:spPr>
          <a:xfrm>
            <a:off x="12749576" y="5417009"/>
            <a:ext cx="1298096" cy="64393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130615" tIns="65308" rIns="130615" bIns="65308" rtlCol="0" anchor="ctr"/>
          <a:lstStyle/>
          <a:p>
            <a:pPr algn="ctr"/>
            <a:r>
              <a:rPr lang="en-US" dirty="0" smtClean="0">
                <a:solidFill>
                  <a:srgbClr val="FFFFFF"/>
                </a:solidFill>
              </a:rPr>
              <a:t>Linux</a:t>
            </a:r>
            <a:endParaRPr lang="en-US" dirty="0">
              <a:solidFill>
                <a:srgbClr val="FFFFFF"/>
              </a:solidFill>
            </a:endParaRPr>
          </a:p>
        </p:txBody>
      </p:sp>
      <p:cxnSp>
        <p:nvCxnSpPr>
          <p:cNvPr id="45" name="Straight Arrow Connector 44"/>
          <p:cNvCxnSpPr>
            <a:endCxn id="44" idx="0"/>
          </p:cNvCxnSpPr>
          <p:nvPr/>
        </p:nvCxnSpPr>
        <p:spPr>
          <a:xfrm>
            <a:off x="11603377" y="3755936"/>
            <a:ext cx="1795250" cy="1661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4021376" y="3111914"/>
            <a:ext cx="9541968" cy="1134838"/>
          </a:xfrm>
          <a:prstGeom prst="roundRect">
            <a:avLst/>
          </a:prstGeom>
          <a:solidFill>
            <a:schemeClr val="accent4">
              <a:lumMod val="75000"/>
            </a:schemeClr>
          </a:solidFill>
          <a:ln>
            <a:noFill/>
          </a:ln>
        </p:spPr>
        <p:style>
          <a:lnRef idx="1">
            <a:schemeClr val="accent3"/>
          </a:lnRef>
          <a:fillRef idx="3">
            <a:schemeClr val="accent3"/>
          </a:fillRef>
          <a:effectRef idx="2">
            <a:schemeClr val="accent3"/>
          </a:effectRef>
          <a:fontRef idx="minor">
            <a:schemeClr val="lt1"/>
          </a:fontRef>
        </p:style>
        <p:txBody>
          <a:bodyPr lIns="130615" tIns="65308" rIns="130615" bIns="65308" rtlCol="0" anchor="ctr"/>
          <a:lstStyle/>
          <a:p>
            <a:pPr algn="ctr"/>
            <a:r>
              <a:rPr lang="en-US" sz="3400" dirty="0">
                <a:solidFill>
                  <a:srgbClr val="FFFFFF"/>
                </a:solidFill>
              </a:rPr>
              <a:t>Network OS (SDN, NFV, …)</a:t>
            </a:r>
          </a:p>
        </p:txBody>
      </p:sp>
      <p:sp>
        <p:nvSpPr>
          <p:cNvPr id="36" name="Rounded Rectangle 35"/>
          <p:cNvSpPr/>
          <p:nvPr/>
        </p:nvSpPr>
        <p:spPr>
          <a:xfrm>
            <a:off x="8962630" y="1409056"/>
            <a:ext cx="2784184" cy="1193819"/>
          </a:xfrm>
          <a:prstGeom prst="roundRect">
            <a:avLst/>
          </a:prstGeom>
          <a:solidFill>
            <a:srgbClr val="FF6600"/>
          </a:solidFill>
          <a:ln>
            <a:noFill/>
          </a:ln>
        </p:spPr>
        <p:style>
          <a:lnRef idx="1">
            <a:schemeClr val="accent3"/>
          </a:lnRef>
          <a:fillRef idx="3">
            <a:schemeClr val="accent3"/>
          </a:fillRef>
          <a:effectRef idx="2">
            <a:schemeClr val="accent3"/>
          </a:effectRef>
          <a:fontRef idx="minor">
            <a:schemeClr val="lt1"/>
          </a:fontRef>
        </p:style>
        <p:txBody>
          <a:bodyPr lIns="130615" tIns="65308" rIns="130615" bIns="65308" rtlCol="0" anchor="ctr"/>
          <a:lstStyle/>
          <a:p>
            <a:pPr algn="ctr"/>
            <a:r>
              <a:rPr lang="en-US" sz="2900" dirty="0">
                <a:solidFill>
                  <a:srgbClr val="FFFFFF"/>
                </a:solidFill>
              </a:rPr>
              <a:t>DPI, Load Balance, SPAM</a:t>
            </a:r>
          </a:p>
        </p:txBody>
      </p:sp>
      <p:sp>
        <p:nvSpPr>
          <p:cNvPr id="46" name="Rounded Rectangle 45"/>
          <p:cNvSpPr/>
          <p:nvPr/>
        </p:nvSpPr>
        <p:spPr>
          <a:xfrm>
            <a:off x="11894256" y="1409056"/>
            <a:ext cx="1669088" cy="1193819"/>
          </a:xfrm>
          <a:prstGeom prst="roundRect">
            <a:avLst/>
          </a:prstGeom>
          <a:solidFill>
            <a:srgbClr val="FF6600"/>
          </a:solidFill>
          <a:ln>
            <a:noFill/>
          </a:ln>
        </p:spPr>
        <p:style>
          <a:lnRef idx="1">
            <a:schemeClr val="accent3"/>
          </a:lnRef>
          <a:fillRef idx="3">
            <a:schemeClr val="accent3"/>
          </a:fillRef>
          <a:effectRef idx="2">
            <a:schemeClr val="accent3"/>
          </a:effectRef>
          <a:fontRef idx="minor">
            <a:schemeClr val="lt1"/>
          </a:fontRef>
        </p:style>
        <p:txBody>
          <a:bodyPr lIns="130615" tIns="65308" rIns="130615" bIns="65308" rtlCol="0" anchor="ctr"/>
          <a:lstStyle/>
          <a:p>
            <a:pPr algn="ctr"/>
            <a:r>
              <a:rPr lang="en-US" sz="2900" dirty="0">
                <a:solidFill>
                  <a:srgbClr val="FFFFFF"/>
                </a:solidFill>
              </a:rPr>
              <a:t>New Services</a:t>
            </a:r>
          </a:p>
        </p:txBody>
      </p:sp>
      <p:sp>
        <p:nvSpPr>
          <p:cNvPr id="47" name="Rounded Rectangle 46"/>
          <p:cNvSpPr/>
          <p:nvPr/>
        </p:nvSpPr>
        <p:spPr>
          <a:xfrm>
            <a:off x="4021376" y="218758"/>
            <a:ext cx="9541968" cy="977712"/>
          </a:xfrm>
          <a:prstGeom prst="roundRect">
            <a:avLst/>
          </a:prstGeom>
          <a:solidFill>
            <a:srgbClr val="FF6600"/>
          </a:solidFill>
          <a:ln>
            <a:noFill/>
          </a:ln>
        </p:spPr>
        <p:style>
          <a:lnRef idx="1">
            <a:schemeClr val="accent3"/>
          </a:lnRef>
          <a:fillRef idx="3">
            <a:schemeClr val="accent3"/>
          </a:fillRef>
          <a:effectRef idx="2">
            <a:schemeClr val="accent3"/>
          </a:effectRef>
          <a:fontRef idx="minor">
            <a:schemeClr val="lt1"/>
          </a:fontRef>
        </p:style>
        <p:txBody>
          <a:bodyPr lIns="130615" tIns="65308" rIns="130615" bIns="65308" rtlCol="0" anchor="ctr"/>
          <a:lstStyle/>
          <a:p>
            <a:pPr algn="ctr"/>
            <a:r>
              <a:rPr lang="en-US" sz="4000" dirty="0">
                <a:solidFill>
                  <a:srgbClr val="FFFFFF"/>
                </a:solidFill>
              </a:rPr>
              <a:t>System Management</a:t>
            </a:r>
          </a:p>
        </p:txBody>
      </p:sp>
    </p:spTree>
    <p:extLst>
      <p:ext uri="{BB962C8B-B14F-4D97-AF65-F5344CB8AC3E}">
        <p14:creationId xmlns:p14="http://schemas.microsoft.com/office/powerpoint/2010/main" val="35232187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just happened?</a:t>
            </a:r>
            <a:endParaRPr lang="en-US" dirty="0"/>
          </a:p>
        </p:txBody>
      </p:sp>
      <p:sp>
        <p:nvSpPr>
          <p:cNvPr id="3" name="Content Placeholder 2"/>
          <p:cNvSpPr>
            <a:spLocks noGrp="1"/>
          </p:cNvSpPr>
          <p:nvPr>
            <p:ph idx="1"/>
          </p:nvPr>
        </p:nvSpPr>
        <p:spPr>
          <a:xfrm>
            <a:off x="731521" y="2767966"/>
            <a:ext cx="13898882" cy="3732037"/>
          </a:xfrm>
        </p:spPr>
        <p:txBody>
          <a:bodyPr>
            <a:normAutofit fontScale="92500" lnSpcReduction="20000"/>
          </a:bodyPr>
          <a:lstStyle/>
          <a:p>
            <a:pPr marL="734712" indent="-734712">
              <a:buFont typeface="+mj-lt"/>
              <a:buAutoNum type="arabicPeriod"/>
            </a:pPr>
            <a:r>
              <a:rPr lang="en-US" sz="5100" dirty="0"/>
              <a:t>Rise of Linux.</a:t>
            </a:r>
          </a:p>
          <a:p>
            <a:pPr marL="734712" indent="-734712">
              <a:buFont typeface="+mj-lt"/>
              <a:buAutoNum type="arabicPeriod"/>
            </a:pPr>
            <a:r>
              <a:rPr lang="en-US" sz="5100" dirty="0"/>
              <a:t>Rise of merchant switching silicon.</a:t>
            </a:r>
          </a:p>
          <a:p>
            <a:pPr marL="734712" indent="-734712">
              <a:buFont typeface="+mj-lt"/>
              <a:buAutoNum type="arabicPeriod"/>
            </a:pPr>
            <a:endParaRPr lang="en-US" sz="5100" dirty="0"/>
          </a:p>
          <a:p>
            <a:pPr marL="734712" indent="-734712">
              <a:buFont typeface="+mj-lt"/>
              <a:buAutoNum type="arabicPeriod"/>
            </a:pPr>
            <a:r>
              <a:rPr lang="en-US" sz="5100" dirty="0"/>
              <a:t>Slow glide of box vendors to irrelevance.</a:t>
            </a:r>
          </a:p>
          <a:p>
            <a:pPr marL="734712" indent="-734712">
              <a:buFont typeface="+mj-lt"/>
              <a:buAutoNum type="arabicPeriod"/>
            </a:pPr>
            <a:r>
              <a:rPr lang="en-US" sz="5100" dirty="0"/>
              <a:t>Network owners just got handed the keys!</a:t>
            </a:r>
          </a:p>
          <a:p>
            <a:pPr marL="0" indent="0">
              <a:buNone/>
            </a:pPr>
            <a:endParaRPr lang="en-US" sz="5100" dirty="0"/>
          </a:p>
        </p:txBody>
      </p:sp>
      <p:sp>
        <p:nvSpPr>
          <p:cNvPr id="4" name="Slide Number Placeholder 3"/>
          <p:cNvSpPr>
            <a:spLocks noGrp="1"/>
          </p:cNvSpPr>
          <p:nvPr>
            <p:ph type="sldNum" sz="quarter" idx="12"/>
          </p:nvPr>
        </p:nvSpPr>
        <p:spPr/>
        <p:txBody>
          <a:bodyPr/>
          <a:lstStyle/>
          <a:p>
            <a:fld id="{502431CD-A83D-384C-97C7-66FF0CCEF56F}" type="slidenum">
              <a:rPr lang="en-US" smtClean="0"/>
              <a:t>45</a:t>
            </a:fld>
            <a:endParaRPr lang="en-US" dirty="0"/>
          </a:p>
        </p:txBody>
      </p:sp>
      <p:cxnSp>
        <p:nvCxnSpPr>
          <p:cNvPr id="6" name="Straight Connector 5"/>
          <p:cNvCxnSpPr/>
          <p:nvPr/>
        </p:nvCxnSpPr>
        <p:spPr>
          <a:xfrm flipV="1">
            <a:off x="731521" y="4557475"/>
            <a:ext cx="12974987" cy="179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0253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Industry</a:t>
            </a: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2058" b="94741" l="6563" r="96042"/>
                    </a14:imgEffect>
                  </a14:imgLayer>
                </a14:imgProps>
              </a:ext>
              <a:ext uri="{28A0092B-C50C-407E-A947-70E740481C1C}">
                <a14:useLocalDpi xmlns:a14="http://schemas.microsoft.com/office/drawing/2010/main" val="0"/>
              </a:ext>
            </a:extLst>
          </a:blip>
          <a:srcRect l="6149" t="1500" r="3650" b="5499"/>
          <a:stretch>
            <a:fillRect/>
          </a:stretch>
        </p:blipFill>
        <p:spPr bwMode="auto">
          <a:xfrm>
            <a:off x="892213" y="2115041"/>
            <a:ext cx="3983862" cy="421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1388567" y="3648473"/>
            <a:ext cx="2370901" cy="115824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dirty="0"/>
              <a:t>Specialized</a:t>
            </a:r>
          </a:p>
          <a:p>
            <a:pPr algn="ctr" eaLnBrk="1" hangingPunct="1">
              <a:defRPr/>
            </a:pPr>
            <a:r>
              <a:rPr lang="en-US" sz="2000" dirty="0"/>
              <a:t>Operating System</a:t>
            </a:r>
            <a:endParaRPr lang="en-US" sz="1900" dirty="0"/>
          </a:p>
        </p:txBody>
      </p:sp>
      <p:sp>
        <p:nvSpPr>
          <p:cNvPr id="6" name="Rounded Rectangle 5"/>
          <p:cNvSpPr/>
          <p:nvPr/>
        </p:nvSpPr>
        <p:spPr bwMode="auto">
          <a:xfrm>
            <a:off x="1388567" y="4913393"/>
            <a:ext cx="2370901" cy="100584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a:t>Specialized</a:t>
            </a:r>
          </a:p>
          <a:p>
            <a:pPr algn="ctr" eaLnBrk="1" hangingPunct="1">
              <a:defRPr/>
            </a:pPr>
            <a:r>
              <a:rPr lang="en-US" sz="2000"/>
              <a:t>Hardware</a:t>
            </a:r>
            <a:endParaRPr lang="en-US" sz="1900"/>
          </a:p>
        </p:txBody>
      </p:sp>
      <p:sp>
        <p:nvSpPr>
          <p:cNvPr id="7" name="Rounded Rectangle 6"/>
          <p:cNvSpPr/>
          <p:nvPr/>
        </p:nvSpPr>
        <p:spPr bwMode="auto">
          <a:xfrm>
            <a:off x="1388567" y="2657873"/>
            <a:ext cx="2370901" cy="88392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dirty="0"/>
              <a:t>Specialized</a:t>
            </a:r>
          </a:p>
          <a:p>
            <a:pPr algn="ctr" eaLnBrk="1" hangingPunct="1">
              <a:defRPr/>
            </a:pPr>
            <a:r>
              <a:rPr lang="en-US" sz="2000" dirty="0"/>
              <a:t>Applications</a:t>
            </a:r>
            <a:endParaRPr lang="en-US" sz="1900" dirty="0"/>
          </a:p>
        </p:txBody>
      </p:sp>
      <p:grpSp>
        <p:nvGrpSpPr>
          <p:cNvPr id="9" name="Group 47"/>
          <p:cNvGrpSpPr>
            <a:grpSpLocks/>
          </p:cNvGrpSpPr>
          <p:nvPr/>
        </p:nvGrpSpPr>
        <p:grpSpPr bwMode="auto">
          <a:xfrm>
            <a:off x="9067800" y="2355714"/>
            <a:ext cx="3657600" cy="685800"/>
            <a:chOff x="5334000" y="1371600"/>
            <a:chExt cx="3657600" cy="685800"/>
          </a:xfrm>
        </p:grpSpPr>
        <p:sp>
          <p:nvSpPr>
            <p:cNvPr id="10" name="Rounded Rectangle 9"/>
            <p:cNvSpPr/>
            <p:nvPr/>
          </p:nvSpPr>
          <p:spPr bwMode="auto">
            <a:xfrm>
              <a:off x="8382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1" name="Rounded Rectangle 10"/>
            <p:cNvSpPr/>
            <p:nvPr/>
          </p:nvSpPr>
          <p:spPr bwMode="auto">
            <a:xfrm>
              <a:off x="80772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2" name="Rounded Rectangle 11"/>
            <p:cNvSpPr/>
            <p:nvPr/>
          </p:nvSpPr>
          <p:spPr bwMode="auto">
            <a:xfrm>
              <a:off x="77724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3" name="Rounded Rectangle 12"/>
            <p:cNvSpPr/>
            <p:nvPr/>
          </p:nvSpPr>
          <p:spPr bwMode="auto">
            <a:xfrm>
              <a:off x="74676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4" name="Rounded Rectangle 13"/>
            <p:cNvSpPr/>
            <p:nvPr/>
          </p:nvSpPr>
          <p:spPr bwMode="auto">
            <a:xfrm>
              <a:off x="71628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5" name="Rounded Rectangle 14"/>
            <p:cNvSpPr/>
            <p:nvPr/>
          </p:nvSpPr>
          <p:spPr bwMode="auto">
            <a:xfrm>
              <a:off x="6858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6" name="Rounded Rectangle 15"/>
            <p:cNvSpPr/>
            <p:nvPr/>
          </p:nvSpPr>
          <p:spPr bwMode="auto">
            <a:xfrm>
              <a:off x="65532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7" name="Rounded Rectangle 16"/>
            <p:cNvSpPr/>
            <p:nvPr/>
          </p:nvSpPr>
          <p:spPr bwMode="auto">
            <a:xfrm>
              <a:off x="62484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8" name="Rounded Rectangle 17"/>
            <p:cNvSpPr/>
            <p:nvPr/>
          </p:nvSpPr>
          <p:spPr bwMode="auto">
            <a:xfrm>
              <a:off x="59436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9" name="Rounded Rectangle 18"/>
            <p:cNvSpPr/>
            <p:nvPr/>
          </p:nvSpPr>
          <p:spPr bwMode="auto">
            <a:xfrm>
              <a:off x="56388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20" name="Rounded Rectangle 19"/>
            <p:cNvSpPr/>
            <p:nvPr/>
          </p:nvSpPr>
          <p:spPr bwMode="auto">
            <a:xfrm>
              <a:off x="5334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grpSp>
      <p:grpSp>
        <p:nvGrpSpPr>
          <p:cNvPr id="24" name="Group 51"/>
          <p:cNvGrpSpPr>
            <a:grpSpLocks/>
          </p:cNvGrpSpPr>
          <p:nvPr/>
        </p:nvGrpSpPr>
        <p:grpSpPr bwMode="auto">
          <a:xfrm>
            <a:off x="9677400" y="4652823"/>
            <a:ext cx="2590800" cy="384721"/>
            <a:chOff x="6019800" y="3200400"/>
            <a:chExt cx="2590800" cy="384603"/>
          </a:xfrm>
        </p:grpSpPr>
        <p:cxnSp>
          <p:nvCxnSpPr>
            <p:cNvPr id="25" name="Straight Connector 24"/>
            <p:cNvCxnSpPr/>
            <p:nvPr/>
          </p:nvCxnSpPr>
          <p:spPr>
            <a:xfrm>
              <a:off x="6019800" y="3427343"/>
              <a:ext cx="2590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xtBox 23"/>
            <p:cNvSpPr txBox="1">
              <a:spLocks noChangeArrowheads="1"/>
            </p:cNvSpPr>
            <p:nvPr/>
          </p:nvSpPr>
          <p:spPr bwMode="auto">
            <a:xfrm>
              <a:off x="6453790" y="3200400"/>
              <a:ext cx="1796510" cy="3846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dirty="0">
                  <a:latin typeface="Arial" charset="0"/>
                </a:rPr>
                <a:t>Open Interface</a:t>
              </a:r>
            </a:p>
          </p:txBody>
        </p:sp>
      </p:grpSp>
      <p:grpSp>
        <p:nvGrpSpPr>
          <p:cNvPr id="27" name="Group 57"/>
          <p:cNvGrpSpPr>
            <a:grpSpLocks/>
          </p:cNvGrpSpPr>
          <p:nvPr/>
        </p:nvGrpSpPr>
        <p:grpSpPr bwMode="auto">
          <a:xfrm>
            <a:off x="9067800" y="3270114"/>
            <a:ext cx="3505200" cy="1295400"/>
            <a:chOff x="5334000" y="1828800"/>
            <a:chExt cx="3505200" cy="1295400"/>
          </a:xfrm>
        </p:grpSpPr>
        <p:sp>
          <p:nvSpPr>
            <p:cNvPr id="28" name="Rounded Rectangle 27"/>
            <p:cNvSpPr/>
            <p:nvPr/>
          </p:nvSpPr>
          <p:spPr bwMode="auto">
            <a:xfrm>
              <a:off x="6934200" y="2286000"/>
              <a:ext cx="762000" cy="838200"/>
            </a:xfrm>
            <a:prstGeom prst="roundRect">
              <a:avLst/>
            </a:prstGeom>
            <a:gradFill>
              <a:gsLst>
                <a:gs pos="0">
                  <a:srgbClr val="008000"/>
                </a:gs>
                <a:gs pos="100000">
                  <a:srgbClr val="00C362"/>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a:solidFill>
                    <a:srgbClr val="FFFFFF"/>
                  </a:solidFill>
                </a:rPr>
                <a:t>Linux</a:t>
              </a:r>
            </a:p>
          </p:txBody>
        </p:sp>
        <p:sp>
          <p:nvSpPr>
            <p:cNvPr id="29" name="Rounded Rectangle 28"/>
            <p:cNvSpPr/>
            <p:nvPr/>
          </p:nvSpPr>
          <p:spPr bwMode="auto">
            <a:xfrm>
              <a:off x="8077200" y="2286000"/>
              <a:ext cx="762000" cy="838200"/>
            </a:xfrm>
            <a:prstGeom prst="roundRect">
              <a:avLst/>
            </a:prstGeom>
            <a:gradFill>
              <a:gsLst>
                <a:gs pos="0">
                  <a:srgbClr val="FF00FF"/>
                </a:gs>
                <a:gs pos="100000">
                  <a:srgbClr val="FF99C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a:solidFill>
                    <a:srgbClr val="FFFFFF"/>
                  </a:solidFill>
                </a:rPr>
                <a:t>Mac</a:t>
              </a:r>
            </a:p>
            <a:p>
              <a:pPr algn="ctr">
                <a:defRPr/>
              </a:pPr>
              <a:r>
                <a:rPr lang="en-US" sz="1600">
                  <a:solidFill>
                    <a:srgbClr val="FFFFFF"/>
                  </a:solidFill>
                </a:rPr>
                <a:t>OS</a:t>
              </a:r>
            </a:p>
          </p:txBody>
        </p:sp>
        <p:sp>
          <p:nvSpPr>
            <p:cNvPr id="30" name="Rounded Rectangle 29"/>
            <p:cNvSpPr/>
            <p:nvPr/>
          </p:nvSpPr>
          <p:spPr bwMode="auto">
            <a:xfrm>
              <a:off x="5334000" y="2286000"/>
              <a:ext cx="1219200" cy="838200"/>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a:solidFill>
                    <a:srgbClr val="FFFFFF"/>
                  </a:solidFill>
                </a:rPr>
                <a:t>Windows</a:t>
              </a:r>
            </a:p>
            <a:p>
              <a:pPr algn="ctr">
                <a:defRPr/>
              </a:pPr>
              <a:r>
                <a:rPr lang="en-US">
                  <a:solidFill>
                    <a:srgbClr val="FFFFFF"/>
                  </a:solidFill>
                </a:rPr>
                <a:t>(OS)</a:t>
              </a:r>
            </a:p>
          </p:txBody>
        </p:sp>
        <p:sp>
          <p:nvSpPr>
            <p:cNvPr id="31" name="TextBox 23"/>
            <p:cNvSpPr txBox="1">
              <a:spLocks noChangeArrowheads="1"/>
            </p:cNvSpPr>
            <p:nvPr/>
          </p:nvSpPr>
          <p:spPr bwMode="auto">
            <a:xfrm>
              <a:off x="6553200" y="2526268"/>
              <a:ext cx="40267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a:latin typeface="Arial" charset="0"/>
                </a:rPr>
                <a:t>or</a:t>
              </a:r>
            </a:p>
          </p:txBody>
        </p:sp>
        <p:sp>
          <p:nvSpPr>
            <p:cNvPr id="32" name="TextBox 24"/>
            <p:cNvSpPr txBox="1">
              <a:spLocks noChangeArrowheads="1"/>
            </p:cNvSpPr>
            <p:nvPr/>
          </p:nvSpPr>
          <p:spPr bwMode="auto">
            <a:xfrm>
              <a:off x="7696200" y="2514600"/>
              <a:ext cx="40267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a:latin typeface="Arial" charset="0"/>
                </a:rPr>
                <a:t>or</a:t>
              </a:r>
            </a:p>
          </p:txBody>
        </p:sp>
        <p:grpSp>
          <p:nvGrpSpPr>
            <p:cNvPr id="33" name="Group 52"/>
            <p:cNvGrpSpPr>
              <a:grpSpLocks/>
            </p:cNvGrpSpPr>
            <p:nvPr/>
          </p:nvGrpSpPr>
          <p:grpSpPr bwMode="auto">
            <a:xfrm>
              <a:off x="5943600" y="1828800"/>
              <a:ext cx="2590800" cy="384721"/>
              <a:chOff x="6019800" y="3200400"/>
              <a:chExt cx="2590800" cy="384721"/>
            </a:xfrm>
          </p:grpSpPr>
          <p:cxnSp>
            <p:nvCxnSpPr>
              <p:cNvPr id="34" name="Straight Connector 33"/>
              <p:cNvCxnSpPr/>
              <p:nvPr/>
            </p:nvCxnSpPr>
            <p:spPr>
              <a:xfrm>
                <a:off x="6019800" y="3427413"/>
                <a:ext cx="25908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Box 23"/>
              <p:cNvSpPr txBox="1">
                <a:spLocks noChangeArrowheads="1"/>
              </p:cNvSpPr>
              <p:nvPr/>
            </p:nvSpPr>
            <p:spPr bwMode="auto">
              <a:xfrm>
                <a:off x="6453790" y="3200400"/>
                <a:ext cx="1796510" cy="3847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dirty="0">
                    <a:latin typeface="Arial" charset="0"/>
                  </a:rPr>
                  <a:t>Open Interface</a:t>
                </a:r>
              </a:p>
            </p:txBody>
          </p:sp>
        </p:grpSp>
      </p:grpSp>
      <p:grpSp>
        <p:nvGrpSpPr>
          <p:cNvPr id="37" name="Group 36"/>
          <p:cNvGrpSpPr/>
          <p:nvPr/>
        </p:nvGrpSpPr>
        <p:grpSpPr>
          <a:xfrm>
            <a:off x="8617671" y="5174717"/>
            <a:ext cx="3498130" cy="1150542"/>
            <a:chOff x="7855670" y="5174717"/>
            <a:chExt cx="3498130" cy="1150542"/>
          </a:xfrm>
        </p:grpSpPr>
        <p:sp>
          <p:nvSpPr>
            <p:cNvPr id="22" name="Rounded Rectangle 21"/>
            <p:cNvSpPr/>
            <p:nvPr/>
          </p:nvSpPr>
          <p:spPr bwMode="auto">
            <a:xfrm>
              <a:off x="9067800" y="5174717"/>
              <a:ext cx="2286000" cy="838456"/>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a:t>Microprocessor</a:t>
              </a:r>
              <a:endParaRPr lang="en-US" sz="190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908" b="96623" l="4000" r="97969"/>
                      </a14:imgEffect>
                    </a14:imgLayer>
                  </a14:imgProps>
                </a:ext>
              </a:extLst>
            </a:blip>
            <a:stretch>
              <a:fillRect/>
            </a:stretch>
          </p:blipFill>
          <p:spPr>
            <a:xfrm>
              <a:off x="7855670" y="5282070"/>
              <a:ext cx="1212130" cy="1043189"/>
            </a:xfrm>
            <a:prstGeom prst="rect">
              <a:avLst/>
            </a:prstGeom>
          </p:spPr>
        </p:pic>
      </p:grpSp>
      <p:cxnSp>
        <p:nvCxnSpPr>
          <p:cNvPr id="39" name="Straight Arrow Connector 38"/>
          <p:cNvCxnSpPr/>
          <p:nvPr/>
        </p:nvCxnSpPr>
        <p:spPr>
          <a:xfrm flipV="1">
            <a:off x="5769505" y="4084007"/>
            <a:ext cx="1653122" cy="10948"/>
          </a:xfrm>
          <a:prstGeom prst="straightConnector1">
            <a:avLst/>
          </a:prstGeom>
          <a:ln w="76200" cmpd="sng">
            <a:solidFill>
              <a:schemeClr val="tx1"/>
            </a:solidFill>
            <a:tailEnd type="arrow"/>
          </a:ln>
          <a:effectLst>
            <a:outerShdw blurRad="50800" dist="38100" dir="8220000" algn="tl" rotWithShape="0">
              <a:schemeClr val="tx1">
                <a:alpha val="40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0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497662" y="5174717"/>
            <a:ext cx="3618138" cy="1435586"/>
            <a:chOff x="8497662" y="5174717"/>
            <a:chExt cx="3618138" cy="1435586"/>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364" b="90000" l="5911" r="89936">
                          <a14:foregroundMark x1="22684" y1="33455" x2="22684" y2="33455"/>
                          <a14:foregroundMark x1="27796" y1="35455" x2="27796" y2="35455"/>
                          <a14:foregroundMark x1="33227" y1="37091" x2="33227" y2="37091"/>
                          <a14:foregroundMark x1="39457" y1="37636" x2="39457" y2="37636"/>
                          <a14:foregroundMark x1="44569" y1="39273" x2="44569" y2="39273"/>
                          <a14:foregroundMark x1="49201" y1="39273" x2="49201" y2="39273"/>
                          <a14:foregroundMark x1="54633" y1="39273" x2="54633" y2="39273"/>
                          <a14:foregroundMark x1="59105" y1="40000" x2="59105" y2="40000"/>
                          <a14:foregroundMark x1="57029" y1="37636" x2="57029" y2="37636"/>
                          <a14:foregroundMark x1="61821" y1="39091" x2="61821" y2="39091"/>
                          <a14:foregroundMark x1="24601" y1="65273" x2="24601" y2="65273"/>
                          <a14:foregroundMark x1="27316" y1="61455" x2="27316" y2="61455"/>
                          <a14:foregroundMark x1="20767" y1="61091" x2="20767" y2="61091"/>
                          <a14:foregroundMark x1="32428" y1="63636" x2="32428" y2="63636"/>
                          <a14:foregroundMark x1="35942" y1="64364" x2="35942" y2="64364"/>
                          <a14:foregroundMark x1="39617" y1="64364" x2="39617" y2="64364"/>
                          <a14:foregroundMark x1="45687" y1="64182" x2="45687" y2="64182"/>
                          <a14:foregroundMark x1="49521" y1="63636" x2="49521" y2="63636"/>
                          <a14:foregroundMark x1="52556" y1="64000" x2="52556" y2="64000"/>
                          <a14:foregroundMark x1="56070" y1="62909" x2="56070" y2="62909"/>
                          <a14:foregroundMark x1="59265" y1="62909" x2="59265" y2="62909"/>
                          <a14:foregroundMark x1="65176" y1="62909" x2="65176" y2="62909"/>
                          <a14:foregroundMark x1="36422" y1="71091" x2="36422" y2="71091"/>
                          <a14:foregroundMark x1="48083" y1="72545" x2="48083" y2="72545"/>
                          <a14:foregroundMark x1="41693" y1="63273" x2="41693" y2="63273"/>
                          <a14:foregroundMark x1="46805" y1="70182" x2="46805" y2="70182"/>
                          <a14:foregroundMark x1="49361" y1="72909" x2="49361" y2="72909"/>
                          <a14:foregroundMark x1="48562" y1="69273" x2="48562" y2="69273"/>
                          <a14:foregroundMark x1="30351" y1="61273" x2="30351" y2="61273"/>
                          <a14:backgroundMark x1="49840" y1="71091" x2="49840" y2="71091"/>
                        </a14:backgroundRemoval>
                      </a14:imgEffect>
                    </a14:imgLayer>
                  </a14:imgProps>
                </a:ext>
              </a:extLst>
            </a:blip>
            <a:stretch>
              <a:fillRect/>
            </a:stretch>
          </p:blipFill>
          <p:spPr>
            <a:xfrm>
              <a:off x="8497662" y="5293642"/>
              <a:ext cx="1498600" cy="131666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4" name="Rounded Rectangle 33"/>
            <p:cNvSpPr/>
            <p:nvPr/>
          </p:nvSpPr>
          <p:spPr bwMode="auto">
            <a:xfrm>
              <a:off x="9829800" y="5174717"/>
              <a:ext cx="2286000" cy="838456"/>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dirty="0"/>
                <a:t>Switch Chips</a:t>
              </a:r>
              <a:endParaRPr lang="en-US" sz="1900" dirty="0"/>
            </a:p>
          </p:txBody>
        </p:sp>
      </p:grpSp>
      <p:sp>
        <p:nvSpPr>
          <p:cNvPr id="2" name="Title 1"/>
          <p:cNvSpPr>
            <a:spLocks noGrp="1"/>
          </p:cNvSpPr>
          <p:nvPr>
            <p:ph type="title"/>
          </p:nvPr>
        </p:nvSpPr>
        <p:spPr/>
        <p:txBody>
          <a:bodyPr/>
          <a:lstStyle/>
          <a:p>
            <a:r>
              <a:rPr lang="en-US" dirty="0" smtClean="0"/>
              <a:t>Networking Industry</a:t>
            </a:r>
            <a:endParaRPr lang="en-US" dirty="0"/>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825" y="2299306"/>
            <a:ext cx="8103302" cy="486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2172269" y="4255662"/>
            <a:ext cx="3048000" cy="115824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dirty="0"/>
              <a:t>Specialized</a:t>
            </a:r>
          </a:p>
          <a:p>
            <a:pPr algn="ctr" eaLnBrk="1" hangingPunct="1">
              <a:defRPr/>
            </a:pPr>
            <a:r>
              <a:rPr lang="en-US" sz="2000" dirty="0"/>
              <a:t>Operating System</a:t>
            </a:r>
            <a:endParaRPr lang="en-US" sz="1900" dirty="0"/>
          </a:p>
        </p:txBody>
      </p:sp>
      <p:sp>
        <p:nvSpPr>
          <p:cNvPr id="6" name="Rounded Rectangle 5"/>
          <p:cNvSpPr/>
          <p:nvPr/>
        </p:nvSpPr>
        <p:spPr bwMode="auto">
          <a:xfrm>
            <a:off x="2172269" y="5505342"/>
            <a:ext cx="3048000" cy="100584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a:t>Specialized</a:t>
            </a:r>
          </a:p>
          <a:p>
            <a:pPr algn="ctr" eaLnBrk="1" hangingPunct="1">
              <a:defRPr/>
            </a:pPr>
            <a:r>
              <a:rPr lang="en-US" sz="2000"/>
              <a:t>Hardware</a:t>
            </a:r>
            <a:endParaRPr lang="en-US" sz="1900"/>
          </a:p>
        </p:txBody>
      </p:sp>
      <p:sp>
        <p:nvSpPr>
          <p:cNvPr id="7" name="Rounded Rectangle 6"/>
          <p:cNvSpPr/>
          <p:nvPr/>
        </p:nvSpPr>
        <p:spPr bwMode="auto">
          <a:xfrm>
            <a:off x="2172269" y="3249822"/>
            <a:ext cx="3048000" cy="88392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lIns="91435" tIns="45718" rIns="91435" bIns="4571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a:t>Specialized</a:t>
            </a:r>
          </a:p>
          <a:p>
            <a:pPr algn="ctr" eaLnBrk="1" hangingPunct="1">
              <a:defRPr/>
            </a:pPr>
            <a:r>
              <a:rPr lang="en-US" sz="2000"/>
              <a:t>Features</a:t>
            </a:r>
            <a:endParaRPr lang="en-US" sz="1900"/>
          </a:p>
        </p:txBody>
      </p:sp>
      <p:grpSp>
        <p:nvGrpSpPr>
          <p:cNvPr id="9" name="Group 47"/>
          <p:cNvGrpSpPr>
            <a:grpSpLocks/>
          </p:cNvGrpSpPr>
          <p:nvPr/>
        </p:nvGrpSpPr>
        <p:grpSpPr bwMode="auto">
          <a:xfrm>
            <a:off x="9067800" y="2355714"/>
            <a:ext cx="3657600" cy="685800"/>
            <a:chOff x="5334000" y="1371600"/>
            <a:chExt cx="3657600" cy="685800"/>
          </a:xfrm>
        </p:grpSpPr>
        <p:sp>
          <p:nvSpPr>
            <p:cNvPr id="10" name="Rounded Rectangle 9"/>
            <p:cNvSpPr/>
            <p:nvPr/>
          </p:nvSpPr>
          <p:spPr bwMode="auto">
            <a:xfrm>
              <a:off x="8382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1" name="Rounded Rectangle 10"/>
            <p:cNvSpPr/>
            <p:nvPr/>
          </p:nvSpPr>
          <p:spPr bwMode="auto">
            <a:xfrm>
              <a:off x="80772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2" name="Rounded Rectangle 11"/>
            <p:cNvSpPr/>
            <p:nvPr/>
          </p:nvSpPr>
          <p:spPr bwMode="auto">
            <a:xfrm>
              <a:off x="77724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3" name="Rounded Rectangle 12"/>
            <p:cNvSpPr/>
            <p:nvPr/>
          </p:nvSpPr>
          <p:spPr bwMode="auto">
            <a:xfrm>
              <a:off x="74676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4" name="Rounded Rectangle 13"/>
            <p:cNvSpPr/>
            <p:nvPr/>
          </p:nvSpPr>
          <p:spPr bwMode="auto">
            <a:xfrm>
              <a:off x="71628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5" name="Rounded Rectangle 14"/>
            <p:cNvSpPr/>
            <p:nvPr/>
          </p:nvSpPr>
          <p:spPr bwMode="auto">
            <a:xfrm>
              <a:off x="6858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6" name="Rounded Rectangle 15"/>
            <p:cNvSpPr/>
            <p:nvPr/>
          </p:nvSpPr>
          <p:spPr bwMode="auto">
            <a:xfrm>
              <a:off x="65532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7" name="Rounded Rectangle 16"/>
            <p:cNvSpPr/>
            <p:nvPr/>
          </p:nvSpPr>
          <p:spPr bwMode="auto">
            <a:xfrm>
              <a:off x="62484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8" name="Rounded Rectangle 17"/>
            <p:cNvSpPr/>
            <p:nvPr/>
          </p:nvSpPr>
          <p:spPr bwMode="auto">
            <a:xfrm>
              <a:off x="59436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19" name="Rounded Rectangle 18"/>
            <p:cNvSpPr/>
            <p:nvPr/>
          </p:nvSpPr>
          <p:spPr bwMode="auto">
            <a:xfrm>
              <a:off x="56388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sp>
          <p:nvSpPr>
            <p:cNvPr id="20" name="Rounded Rectangle 19"/>
            <p:cNvSpPr/>
            <p:nvPr/>
          </p:nvSpPr>
          <p:spPr bwMode="auto">
            <a:xfrm>
              <a:off x="5334000" y="1371600"/>
              <a:ext cx="609600" cy="685800"/>
            </a:xfrm>
            <a:prstGeom prst="roundRect">
              <a:avLst/>
            </a:prstGeom>
            <a:solidFill>
              <a:srgbClr val="FFCC66"/>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chemeClr val="bg1"/>
                  </a:solidFill>
                </a:rPr>
                <a:t>App</a:t>
              </a:r>
            </a:p>
          </p:txBody>
        </p:sp>
      </p:grpSp>
      <p:grpSp>
        <p:nvGrpSpPr>
          <p:cNvPr id="21" name="Group 51"/>
          <p:cNvGrpSpPr>
            <a:grpSpLocks/>
          </p:cNvGrpSpPr>
          <p:nvPr/>
        </p:nvGrpSpPr>
        <p:grpSpPr bwMode="auto">
          <a:xfrm>
            <a:off x="9677400" y="4652823"/>
            <a:ext cx="2590800" cy="384721"/>
            <a:chOff x="6019800" y="3200400"/>
            <a:chExt cx="2590800" cy="384603"/>
          </a:xfrm>
        </p:grpSpPr>
        <p:cxnSp>
          <p:nvCxnSpPr>
            <p:cNvPr id="22" name="Straight Connector 21"/>
            <p:cNvCxnSpPr/>
            <p:nvPr/>
          </p:nvCxnSpPr>
          <p:spPr>
            <a:xfrm>
              <a:off x="6019800" y="3427343"/>
              <a:ext cx="2590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3"/>
            <p:cNvSpPr txBox="1">
              <a:spLocks noChangeArrowheads="1"/>
            </p:cNvSpPr>
            <p:nvPr/>
          </p:nvSpPr>
          <p:spPr bwMode="auto">
            <a:xfrm>
              <a:off x="6453790" y="3200400"/>
              <a:ext cx="1796510" cy="3846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dirty="0">
                  <a:latin typeface="Arial" charset="0"/>
                </a:rPr>
                <a:t>Open Interface</a:t>
              </a:r>
            </a:p>
          </p:txBody>
        </p:sp>
      </p:grpSp>
      <p:grpSp>
        <p:nvGrpSpPr>
          <p:cNvPr id="30" name="Group 52"/>
          <p:cNvGrpSpPr>
            <a:grpSpLocks/>
          </p:cNvGrpSpPr>
          <p:nvPr/>
        </p:nvGrpSpPr>
        <p:grpSpPr bwMode="auto">
          <a:xfrm>
            <a:off x="9677400" y="3249823"/>
            <a:ext cx="2590800" cy="384721"/>
            <a:chOff x="6019800" y="3200400"/>
            <a:chExt cx="2590800" cy="384720"/>
          </a:xfrm>
        </p:grpSpPr>
        <p:cxnSp>
          <p:nvCxnSpPr>
            <p:cNvPr id="31" name="Straight Connector 30"/>
            <p:cNvCxnSpPr/>
            <p:nvPr/>
          </p:nvCxnSpPr>
          <p:spPr>
            <a:xfrm>
              <a:off x="6019800" y="3427413"/>
              <a:ext cx="25908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TextBox 23"/>
            <p:cNvSpPr txBox="1">
              <a:spLocks noChangeArrowheads="1"/>
            </p:cNvSpPr>
            <p:nvPr/>
          </p:nvSpPr>
          <p:spPr bwMode="auto">
            <a:xfrm>
              <a:off x="6453790" y="3200400"/>
              <a:ext cx="1796510" cy="3847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900" dirty="0">
                  <a:latin typeface="Arial" charset="0"/>
                </a:rPr>
                <a:t>Open Interface</a:t>
              </a:r>
            </a:p>
          </p:txBody>
        </p:sp>
      </p:grpSp>
      <p:cxnSp>
        <p:nvCxnSpPr>
          <p:cNvPr id="36" name="Straight Arrow Connector 35"/>
          <p:cNvCxnSpPr/>
          <p:nvPr/>
        </p:nvCxnSpPr>
        <p:spPr>
          <a:xfrm flipV="1">
            <a:off x="6262165" y="4084007"/>
            <a:ext cx="1653122" cy="10948"/>
          </a:xfrm>
          <a:prstGeom prst="straightConnector1">
            <a:avLst/>
          </a:prstGeom>
          <a:ln w="76200" cmpd="sng">
            <a:solidFill>
              <a:schemeClr val="tx1"/>
            </a:solidFill>
            <a:tailEnd type="arrow"/>
          </a:ln>
          <a:effectLst>
            <a:outerShdw blurRad="50800" dist="38100" dir="8220000" algn="tl" rotWithShape="0">
              <a:schemeClr val="tx1">
                <a:alpha val="40000"/>
              </a:schemeClr>
            </a:outerShdw>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8822781" y="3675856"/>
            <a:ext cx="3842838" cy="838200"/>
            <a:chOff x="8822781" y="3675855"/>
            <a:chExt cx="3842838" cy="838200"/>
          </a:xfrm>
        </p:grpSpPr>
        <p:sp>
          <p:nvSpPr>
            <p:cNvPr id="38" name="Rounded Rectangle 37"/>
            <p:cNvSpPr/>
            <p:nvPr/>
          </p:nvSpPr>
          <p:spPr bwMode="auto">
            <a:xfrm>
              <a:off x="8822781" y="3675855"/>
              <a:ext cx="1709238" cy="838200"/>
            </a:xfrm>
            <a:prstGeom prst="roundRect">
              <a:avLst/>
            </a:prstGeom>
            <a:gradFill>
              <a:gsLst>
                <a:gs pos="0">
                  <a:srgbClr val="008000"/>
                </a:gs>
                <a:gs pos="100000">
                  <a:srgbClr val="00C362"/>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400" dirty="0">
                  <a:solidFill>
                    <a:srgbClr val="FFFFFF"/>
                  </a:solidFill>
                </a:rPr>
                <a:t>Control </a:t>
              </a:r>
              <a:br>
                <a:rPr lang="en-US" sz="2400" dirty="0">
                  <a:solidFill>
                    <a:srgbClr val="FFFFFF"/>
                  </a:solidFill>
                </a:rPr>
              </a:br>
              <a:r>
                <a:rPr lang="en-US" sz="2400" dirty="0">
                  <a:solidFill>
                    <a:srgbClr val="FFFFFF"/>
                  </a:solidFill>
                </a:rPr>
                <a:t>Plane  1</a:t>
              </a:r>
            </a:p>
          </p:txBody>
        </p:sp>
        <p:sp>
          <p:nvSpPr>
            <p:cNvPr id="43" name="Rounded Rectangle 42"/>
            <p:cNvSpPr/>
            <p:nvPr/>
          </p:nvSpPr>
          <p:spPr bwMode="auto">
            <a:xfrm>
              <a:off x="10956381" y="3675855"/>
              <a:ext cx="1709238" cy="838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dirty="0">
                  <a:solidFill>
                    <a:schemeClr val="bg1"/>
                  </a:solidFill>
                </a:rPr>
                <a:t>Control </a:t>
              </a:r>
              <a:br>
                <a:rPr lang="en-US" sz="2400" dirty="0">
                  <a:solidFill>
                    <a:schemeClr val="bg1"/>
                  </a:solidFill>
                </a:rPr>
              </a:br>
              <a:r>
                <a:rPr lang="en-US" sz="2400" dirty="0">
                  <a:solidFill>
                    <a:schemeClr val="bg1"/>
                  </a:solidFill>
                </a:rPr>
                <a:t>Plane  2</a:t>
              </a:r>
            </a:p>
          </p:txBody>
        </p:sp>
      </p:grpSp>
      <p:grpSp>
        <p:nvGrpSpPr>
          <p:cNvPr id="44" name="Group 43"/>
          <p:cNvGrpSpPr/>
          <p:nvPr/>
        </p:nvGrpSpPr>
        <p:grpSpPr>
          <a:xfrm>
            <a:off x="8048262" y="3660216"/>
            <a:ext cx="6519989" cy="838200"/>
            <a:chOff x="8048260" y="3714642"/>
            <a:chExt cx="6519989" cy="838200"/>
          </a:xfrm>
        </p:grpSpPr>
        <p:sp>
          <p:nvSpPr>
            <p:cNvPr id="45" name="Rounded Rectangle 44"/>
            <p:cNvSpPr/>
            <p:nvPr/>
          </p:nvSpPr>
          <p:spPr bwMode="auto">
            <a:xfrm>
              <a:off x="8048260" y="3714642"/>
              <a:ext cx="762000" cy="838200"/>
            </a:xfrm>
            <a:prstGeom prst="roundRect">
              <a:avLst/>
            </a:prstGeom>
            <a:gradFill>
              <a:gsLst>
                <a:gs pos="0">
                  <a:srgbClr val="008000"/>
                </a:gs>
                <a:gs pos="100000">
                  <a:srgbClr val="00C362"/>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rgbClr val="FFFFFF"/>
                  </a:solidFill>
                </a:rPr>
                <a:t>NOX</a:t>
              </a:r>
            </a:p>
          </p:txBody>
        </p:sp>
        <p:sp>
          <p:nvSpPr>
            <p:cNvPr id="46" name="Rounded Rectangle 45"/>
            <p:cNvSpPr/>
            <p:nvPr/>
          </p:nvSpPr>
          <p:spPr bwMode="auto">
            <a:xfrm>
              <a:off x="8728047" y="3714642"/>
              <a:ext cx="1043592" cy="838200"/>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dirty="0" smtClean="0">
                  <a:solidFill>
                    <a:srgbClr val="FFFFFF"/>
                  </a:solidFill>
                </a:rPr>
                <a:t>Beacon</a:t>
              </a:r>
              <a:endParaRPr lang="en-US" dirty="0">
                <a:solidFill>
                  <a:srgbClr val="FFFFFF"/>
                </a:solidFill>
              </a:endParaRPr>
            </a:p>
          </p:txBody>
        </p:sp>
        <p:sp>
          <p:nvSpPr>
            <p:cNvPr id="47" name="Rounded Rectangle 46"/>
            <p:cNvSpPr/>
            <p:nvPr/>
          </p:nvSpPr>
          <p:spPr bwMode="auto">
            <a:xfrm>
              <a:off x="9689426" y="3714642"/>
              <a:ext cx="762000" cy="838200"/>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rgbClr val="FFFFFF"/>
                  </a:solidFill>
                </a:rPr>
                <a:t>ONIX</a:t>
              </a:r>
            </a:p>
          </p:txBody>
        </p:sp>
        <p:sp>
          <p:nvSpPr>
            <p:cNvPr id="48" name="Rounded Rectangle 47"/>
            <p:cNvSpPr/>
            <p:nvPr/>
          </p:nvSpPr>
          <p:spPr bwMode="auto">
            <a:xfrm>
              <a:off x="10369213" y="3714642"/>
              <a:ext cx="762000" cy="838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1600" dirty="0">
                  <a:solidFill>
                    <a:srgbClr val="FFFFFF"/>
                  </a:solidFill>
                </a:rPr>
                <a:t>POX</a:t>
              </a:r>
            </a:p>
          </p:txBody>
        </p:sp>
        <p:sp>
          <p:nvSpPr>
            <p:cNvPr id="49" name="Rounded Rectangle 48"/>
            <p:cNvSpPr/>
            <p:nvPr/>
          </p:nvSpPr>
          <p:spPr bwMode="auto">
            <a:xfrm>
              <a:off x="11049000" y="3714642"/>
              <a:ext cx="762000" cy="838200"/>
            </a:xfrm>
            <a:prstGeom prst="roundRect">
              <a:avLst/>
            </a:prstGeom>
            <a:gradFill>
              <a:gsLst>
                <a:gs pos="0">
                  <a:srgbClr val="FF00FF"/>
                </a:gs>
                <a:gs pos="100000">
                  <a:srgbClr val="FF99C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rgbClr val="FFFFFF"/>
                  </a:solidFill>
                </a:rPr>
                <a:t>ONOS</a:t>
              </a:r>
            </a:p>
          </p:txBody>
        </p:sp>
        <p:sp>
          <p:nvSpPr>
            <p:cNvPr id="50" name="Rounded Rectangle 49"/>
            <p:cNvSpPr/>
            <p:nvPr/>
          </p:nvSpPr>
          <p:spPr bwMode="auto">
            <a:xfrm>
              <a:off x="11728787" y="3714642"/>
              <a:ext cx="762000" cy="8382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1600" dirty="0">
                  <a:solidFill>
                    <a:srgbClr val="FFFFFF"/>
                  </a:solidFill>
                </a:rPr>
                <a:t>Flood</a:t>
              </a:r>
              <a:br>
                <a:rPr lang="en-US" sz="1600" dirty="0">
                  <a:solidFill>
                    <a:srgbClr val="FFFFFF"/>
                  </a:solidFill>
                </a:rPr>
              </a:br>
              <a:r>
                <a:rPr lang="en-US" sz="1600" dirty="0">
                  <a:solidFill>
                    <a:srgbClr val="FFFFFF"/>
                  </a:solidFill>
                </a:rPr>
                <a:t>light</a:t>
              </a:r>
            </a:p>
          </p:txBody>
        </p:sp>
        <p:sp>
          <p:nvSpPr>
            <p:cNvPr id="51" name="Rounded Rectangle 50"/>
            <p:cNvSpPr/>
            <p:nvPr/>
          </p:nvSpPr>
          <p:spPr bwMode="auto">
            <a:xfrm>
              <a:off x="12408574" y="3714642"/>
              <a:ext cx="862926" cy="838200"/>
            </a:xfrm>
            <a:prstGeom prst="roundRect">
              <a:avLst/>
            </a:prstGeom>
            <a:solidFill>
              <a:schemeClr val="accent2">
                <a:lumMod val="60000"/>
                <a:lumOff val="4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err="1">
                  <a:solidFill>
                    <a:srgbClr val="FFFFFF"/>
                  </a:solidFill>
                </a:rPr>
                <a:t>Trema</a:t>
              </a:r>
              <a:endParaRPr lang="en-US" sz="1600" dirty="0">
                <a:solidFill>
                  <a:srgbClr val="FFFFFF"/>
                </a:solidFill>
              </a:endParaRPr>
            </a:p>
          </p:txBody>
        </p:sp>
        <p:sp>
          <p:nvSpPr>
            <p:cNvPr id="52" name="Rounded Rectangle 51"/>
            <p:cNvSpPr/>
            <p:nvPr/>
          </p:nvSpPr>
          <p:spPr bwMode="auto">
            <a:xfrm>
              <a:off x="13164561" y="3714642"/>
              <a:ext cx="762000" cy="838200"/>
            </a:xfrm>
            <a:prstGeom prst="roundRect">
              <a:avLst/>
            </a:prstGeom>
            <a:solidFill>
              <a:schemeClr val="accent1"/>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rgbClr val="FFFFFF"/>
                  </a:solidFill>
                </a:rPr>
                <a:t>ODL</a:t>
              </a:r>
            </a:p>
          </p:txBody>
        </p:sp>
        <p:sp>
          <p:nvSpPr>
            <p:cNvPr id="53" name="Rounded Rectangle 52"/>
            <p:cNvSpPr/>
            <p:nvPr/>
          </p:nvSpPr>
          <p:spPr bwMode="auto">
            <a:xfrm>
              <a:off x="13806249" y="3714642"/>
              <a:ext cx="762000" cy="838200"/>
            </a:xfrm>
            <a:prstGeom prst="round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err="1">
                  <a:solidFill>
                    <a:srgbClr val="FFFFFF"/>
                  </a:solidFill>
                </a:rPr>
                <a:t>Ryu</a:t>
              </a:r>
              <a:endParaRPr lang="en-US" sz="1600" dirty="0">
                <a:solidFill>
                  <a:srgbClr val="FFFFFF"/>
                </a:solidFill>
              </a:endParaRPr>
            </a:p>
          </p:txBody>
        </p:sp>
      </p:grpSp>
    </p:spTree>
    <p:extLst>
      <p:ext uri="{BB962C8B-B14F-4D97-AF65-F5344CB8AC3E}">
        <p14:creationId xmlns:p14="http://schemas.microsoft.com/office/powerpoint/2010/main" val="7624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31520" y="2224409"/>
            <a:ext cx="13167360" cy="5431156"/>
          </a:xfrm>
        </p:spPr>
        <p:txBody>
          <a:bodyPr/>
          <a:lstStyle/>
          <a:p>
            <a:pPr marL="0" indent="0">
              <a:buNone/>
            </a:pPr>
            <a:r>
              <a:rPr lang="en-GB" sz="4600" dirty="0"/>
              <a:t>“Because there is no army that can hold back an economic principle whose time has come.” </a:t>
            </a:r>
          </a:p>
          <a:p>
            <a:pPr marL="0" indent="0" algn="r">
              <a:buNone/>
            </a:pPr>
            <a:r>
              <a:rPr lang="en-GB" sz="4900" dirty="0"/>
              <a:t>								</a:t>
            </a:r>
            <a:r>
              <a:rPr lang="en-GB" sz="3600" dirty="0">
                <a:solidFill>
                  <a:srgbClr val="7F7F7F"/>
                </a:solidFill>
              </a:rPr>
              <a:t>John Donovan, AT&amp;T</a:t>
            </a:r>
            <a:endParaRPr lang="en-US" sz="3600" dirty="0">
              <a:solidFill>
                <a:srgbClr val="7F7F7F"/>
              </a:solidFill>
            </a:endParaRPr>
          </a:p>
          <a:p>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48</a:t>
            </a:fld>
            <a:endParaRPr lang="en-US" dirty="0"/>
          </a:p>
        </p:txBody>
      </p:sp>
    </p:spTree>
    <p:extLst>
      <p:ext uri="{BB962C8B-B14F-4D97-AF65-F5344CB8AC3E}">
        <p14:creationId xmlns:p14="http://schemas.microsoft.com/office/powerpoint/2010/main" val="38325540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a:t>Network infrastructure will be:</a:t>
            </a:r>
          </a:p>
          <a:p>
            <a:pPr marL="1028649" lvl="1" indent="-457177"/>
            <a:r>
              <a:rPr lang="en-US" sz="3100" dirty="0"/>
              <a:t>Proprietary software (to differentiate)</a:t>
            </a:r>
          </a:p>
          <a:p>
            <a:pPr marL="1028649" lvl="1" indent="-457177"/>
            <a:r>
              <a:rPr lang="en-US" sz="3100" dirty="0"/>
              <a:t>Open-source software infrastructure</a:t>
            </a:r>
          </a:p>
          <a:p>
            <a:pPr marL="1028649" lvl="1" indent="-457177"/>
            <a:r>
              <a:rPr lang="en-US" sz="3100" dirty="0"/>
              <a:t>Programmable hardware substrate</a:t>
            </a:r>
          </a:p>
          <a:p>
            <a:pPr marL="1224492" lvl="1" indent="-653077"/>
            <a:endParaRPr lang="en-US" sz="3100" dirty="0"/>
          </a:p>
          <a:p>
            <a:pPr marL="0" indent="0">
              <a:buNone/>
            </a:pPr>
            <a:r>
              <a:rPr lang="en-US" sz="3600" dirty="0"/>
              <a:t>Existing box vendors will turn into software vendors, </a:t>
            </a:r>
            <a:br>
              <a:rPr lang="en-US" sz="3600" dirty="0"/>
            </a:br>
            <a:r>
              <a:rPr lang="en-US" sz="3600" dirty="0"/>
              <a:t>or they will be irrelevant (and disappear)</a:t>
            </a:r>
          </a:p>
        </p:txBody>
      </p:sp>
      <p:sp>
        <p:nvSpPr>
          <p:cNvPr id="4" name="Slide Number Placeholder 3"/>
          <p:cNvSpPr>
            <a:spLocks noGrp="1"/>
          </p:cNvSpPr>
          <p:nvPr>
            <p:ph type="sldNum" sz="quarter" idx="12"/>
          </p:nvPr>
        </p:nvSpPr>
        <p:spPr/>
        <p:txBody>
          <a:bodyPr/>
          <a:lstStyle/>
          <a:p>
            <a:fld id="{502431CD-A83D-384C-97C7-66FF0CCEF56F}" type="slidenum">
              <a:rPr lang="en-US" smtClean="0"/>
              <a:t>49</a:t>
            </a:fld>
            <a:endParaRPr lang="en-US" dirty="0"/>
          </a:p>
        </p:txBody>
      </p:sp>
    </p:spTree>
    <p:extLst>
      <p:ext uri="{BB962C8B-B14F-4D97-AF65-F5344CB8AC3E}">
        <p14:creationId xmlns:p14="http://schemas.microsoft.com/office/powerpoint/2010/main" val="326241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r-9501-clark.pdf"/>
          <p:cNvPicPr>
            <a:picLocks noChangeAspect="1"/>
          </p:cNvPicPr>
          <p:nvPr/>
        </p:nvPicPr>
        <p:blipFill rotWithShape="1">
          <a:blip r:embed="rId2">
            <a:extLst>
              <a:ext uri="{28A0092B-C50C-407E-A947-70E740481C1C}">
                <a14:useLocalDpi xmlns:a14="http://schemas.microsoft.com/office/drawing/2010/main" val="0"/>
              </a:ext>
            </a:extLst>
          </a:blip>
          <a:srcRect t="7087" b="50863"/>
          <a:stretch/>
        </p:blipFill>
        <p:spPr>
          <a:xfrm rot="332352">
            <a:off x="2701161" y="2816467"/>
            <a:ext cx="11273669" cy="6134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59465"/>
            <a:ext cx="1936957" cy="269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48853" y="719960"/>
            <a:ext cx="4328819" cy="1200324"/>
          </a:xfrm>
          <a:prstGeom prst="rect">
            <a:avLst/>
          </a:prstGeom>
          <a:noFill/>
        </p:spPr>
        <p:txBody>
          <a:bodyPr wrap="none" lIns="91435" tIns="45718" rIns="91435" bIns="45718" rtlCol="0">
            <a:spAutoFit/>
          </a:bodyPr>
          <a:lstStyle/>
          <a:p>
            <a:r>
              <a:rPr lang="en-US" sz="2400" dirty="0"/>
              <a:t>David D. Clark</a:t>
            </a:r>
          </a:p>
          <a:p>
            <a:r>
              <a:rPr lang="en-US" sz="2400" dirty="0"/>
              <a:t>Chief Protocol Architect, Internet</a:t>
            </a:r>
          </a:p>
          <a:p>
            <a:r>
              <a:rPr lang="en-US" sz="2400" dirty="0"/>
              <a:t>1981 - 1989</a:t>
            </a:r>
          </a:p>
        </p:txBody>
      </p:sp>
      <p:pic>
        <p:nvPicPr>
          <p:cNvPr id="8" name="Picture 7" descr="ccr-9501-clark.pdf"/>
          <p:cNvPicPr>
            <a:picLocks noChangeAspect="1"/>
          </p:cNvPicPr>
          <p:nvPr/>
        </p:nvPicPr>
        <p:blipFill rotWithShape="1">
          <a:blip r:embed="rId2">
            <a:extLst>
              <a:ext uri="{28A0092B-C50C-407E-A947-70E740481C1C}">
                <a14:useLocalDpi xmlns:a14="http://schemas.microsoft.com/office/drawing/2010/main" val="0"/>
              </a:ext>
            </a:extLst>
          </a:blip>
          <a:srcRect l="40063" t="27986" r="48452" b="69260"/>
          <a:stretch/>
        </p:blipFill>
        <p:spPr>
          <a:xfrm rot="332352">
            <a:off x="7134730" y="5818887"/>
            <a:ext cx="1294742" cy="401833"/>
          </a:xfrm>
          <a:prstGeom prst="rect">
            <a:avLst/>
          </a:prstGeom>
          <a:solidFill>
            <a:srgbClr val="FFFFFF">
              <a:shade val="85000"/>
            </a:srgbClr>
          </a:solidFill>
          <a:ln w="88900" cap="sq">
            <a:solidFill>
              <a:srgbClr val="FF00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13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6" presetClass="emph" presetSubtype="0" fill="hold" nodeType="withEffect">
                                  <p:stCondLst>
                                    <p:cond delay="0"/>
                                  </p:stCondLst>
                                  <p:childTnLst>
                                    <p:animScale>
                                      <p:cBhvr>
                                        <p:cTn id="14" dur="5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consequences of SDN</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b="1" dirty="0" smtClean="0"/>
              <a:t>Virtualized networks</a:t>
            </a:r>
            <a:r>
              <a:rPr lang="en-US" sz="3600" dirty="0" smtClean="0"/>
              <a:t>: </a:t>
            </a:r>
            <a:br>
              <a:rPr lang="en-US" sz="3600" dirty="0" smtClean="0"/>
            </a:br>
            <a:r>
              <a:rPr lang="en-US" sz="3600" dirty="0" smtClean="0"/>
              <a:t>Already started to happen (the “killer app”)</a:t>
            </a:r>
          </a:p>
          <a:p>
            <a:pPr marL="514350" indent="-514350">
              <a:buFont typeface="+mj-lt"/>
              <a:buAutoNum type="arabicPeriod"/>
            </a:pPr>
            <a:endParaRPr lang="en-US" sz="3600" dirty="0" smtClean="0"/>
          </a:p>
          <a:p>
            <a:pPr marL="514350" indent="-514350">
              <a:buFont typeface="+mj-lt"/>
              <a:buAutoNum type="arabicPeriod"/>
            </a:pPr>
            <a:r>
              <a:rPr lang="en-US" sz="3600" b="1" dirty="0" smtClean="0"/>
              <a:t>More programmable networks</a:t>
            </a:r>
            <a:r>
              <a:rPr lang="en-US" sz="3600" dirty="0" smtClean="0"/>
              <a:t>: </a:t>
            </a:r>
            <a:br>
              <a:rPr lang="en-US" sz="3600" dirty="0" smtClean="0"/>
            </a:br>
            <a:r>
              <a:rPr lang="en-US" sz="3600" dirty="0" smtClean="0"/>
              <a:t>New programmable forwarding devices</a:t>
            </a:r>
          </a:p>
          <a:p>
            <a:pPr marL="514350" indent="-514350">
              <a:buFont typeface="+mj-lt"/>
              <a:buAutoNum type="arabicPeriod"/>
            </a:pPr>
            <a:endParaRPr lang="en-US" sz="3600" b="1" dirty="0" smtClean="0"/>
          </a:p>
          <a:p>
            <a:pPr marL="514350" indent="-514350">
              <a:buFont typeface="+mj-lt"/>
              <a:buAutoNum type="arabicPeriod"/>
            </a:pPr>
            <a:r>
              <a:rPr lang="en-US" sz="3600" b="1" dirty="0" smtClean="0"/>
              <a:t>More </a:t>
            </a:r>
            <a:r>
              <a:rPr lang="en-US" sz="3600" b="1" dirty="0"/>
              <a:t>reliable networks</a:t>
            </a:r>
            <a:r>
              <a:rPr lang="en-US" sz="3600" dirty="0"/>
              <a:t>: </a:t>
            </a:r>
            <a:r>
              <a:rPr lang="en-US" sz="3600" dirty="0" smtClean="0"/>
              <a:t/>
            </a:r>
            <a:br>
              <a:rPr lang="en-US" sz="3600" dirty="0" smtClean="0"/>
            </a:br>
            <a:r>
              <a:rPr lang="en-US" sz="3600" dirty="0" smtClean="0"/>
              <a:t>“</a:t>
            </a:r>
            <a:r>
              <a:rPr lang="en-US" sz="3600" dirty="0"/>
              <a:t>Top down” programmability enables </a:t>
            </a:r>
            <a:r>
              <a:rPr lang="en-US" sz="3600" dirty="0" smtClean="0"/>
              <a:t>formal network </a:t>
            </a:r>
            <a:r>
              <a:rPr lang="en-US" sz="3600" dirty="0"/>
              <a:t>verification</a:t>
            </a:r>
          </a:p>
          <a:p>
            <a:endParaRPr lang="en-US" sz="3600" dirty="0" smtClean="0"/>
          </a:p>
          <a:p>
            <a:endParaRPr lang="en-US" sz="3600" dirty="0" smtClean="0"/>
          </a:p>
        </p:txBody>
      </p:sp>
      <p:sp>
        <p:nvSpPr>
          <p:cNvPr id="4" name="Rectangle 3"/>
          <p:cNvSpPr/>
          <p:nvPr/>
        </p:nvSpPr>
        <p:spPr>
          <a:xfrm>
            <a:off x="367242" y="5263274"/>
            <a:ext cx="13924606" cy="2325632"/>
          </a:xfrm>
          <a:prstGeom prst="rect">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008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Even simple questions are hard</a:t>
            </a:r>
          </a:p>
        </p:txBody>
      </p:sp>
      <p:sp>
        <p:nvSpPr>
          <p:cNvPr id="3" name="Content Placeholder 2"/>
          <p:cNvSpPr>
            <a:spLocks noGrp="1"/>
          </p:cNvSpPr>
          <p:nvPr>
            <p:ph sz="quarter" idx="1"/>
          </p:nvPr>
        </p:nvSpPr>
        <p:spPr>
          <a:xfrm>
            <a:off x="731521" y="2175511"/>
            <a:ext cx="12959080" cy="5848350"/>
          </a:xfrm>
        </p:spPr>
        <p:txBody>
          <a:bodyPr rtlCol="0">
            <a:normAutofit/>
          </a:bodyPr>
          <a:lstStyle/>
          <a:p>
            <a:pPr marL="734749" indent="-653110">
              <a:buFont typeface="+mj-lt"/>
              <a:buAutoNum type="arabicPeriod"/>
              <a:defRPr/>
            </a:pPr>
            <a:r>
              <a:rPr lang="en-US" dirty="0" smtClean="0">
                <a:latin typeface="+mj-lt"/>
              </a:rPr>
              <a:t>Can </a:t>
            </a:r>
            <a:r>
              <a:rPr lang="en-US" dirty="0">
                <a:latin typeface="+mj-lt"/>
              </a:rPr>
              <a:t>host A talk to host B?	</a:t>
            </a:r>
          </a:p>
          <a:p>
            <a:pPr marL="734749" indent="-653110">
              <a:buFont typeface="+mj-lt"/>
              <a:buAutoNum type="arabicPeriod"/>
              <a:defRPr/>
            </a:pPr>
            <a:r>
              <a:rPr lang="en-US" dirty="0">
                <a:latin typeface="+mj-lt"/>
              </a:rPr>
              <a:t>What are all the </a:t>
            </a:r>
            <a:r>
              <a:rPr lang="en-US" dirty="0" smtClean="0">
                <a:latin typeface="+mj-lt"/>
              </a:rPr>
              <a:t>packets </a:t>
            </a:r>
            <a:r>
              <a:rPr lang="en-US" dirty="0">
                <a:latin typeface="+mj-lt"/>
              </a:rPr>
              <a:t>from A that can reach B?	</a:t>
            </a:r>
          </a:p>
          <a:p>
            <a:pPr marL="734749" indent="-653110">
              <a:buFont typeface="+mj-lt"/>
              <a:buAutoNum type="arabicPeriod"/>
              <a:defRPr/>
            </a:pPr>
            <a:r>
              <a:rPr lang="en-US" dirty="0">
                <a:latin typeface="+mj-lt"/>
              </a:rPr>
              <a:t>Are there any loops in the network?	</a:t>
            </a:r>
          </a:p>
          <a:p>
            <a:pPr marL="734749" indent="-653110">
              <a:buFont typeface="+mj-lt"/>
              <a:buAutoNum type="arabicPeriod"/>
              <a:defRPr/>
            </a:pPr>
            <a:r>
              <a:rPr lang="en-US" dirty="0">
                <a:latin typeface="+mj-lt"/>
              </a:rPr>
              <a:t>Is </a:t>
            </a:r>
            <a:r>
              <a:rPr lang="en-US" dirty="0" smtClean="0">
                <a:latin typeface="+mj-lt"/>
              </a:rPr>
              <a:t>Group X provably isolated </a:t>
            </a:r>
            <a:r>
              <a:rPr lang="en-US" dirty="0">
                <a:latin typeface="+mj-lt"/>
              </a:rPr>
              <a:t>from </a:t>
            </a:r>
            <a:r>
              <a:rPr lang="en-US" dirty="0" smtClean="0">
                <a:latin typeface="+mj-lt"/>
              </a:rPr>
              <a:t>Group Y</a:t>
            </a:r>
            <a:r>
              <a:rPr lang="en-US" dirty="0">
                <a:latin typeface="+mj-lt"/>
              </a:rPr>
              <a:t>?</a:t>
            </a:r>
          </a:p>
          <a:p>
            <a:pPr marL="734749" indent="-653110">
              <a:buFont typeface="+mj-lt"/>
              <a:buAutoNum type="arabicPeriod"/>
              <a:defRPr/>
            </a:pPr>
            <a:r>
              <a:rPr lang="en-US" dirty="0">
                <a:latin typeface="+mj-lt"/>
              </a:rPr>
              <a:t>What </a:t>
            </a:r>
            <a:r>
              <a:rPr lang="en-US" dirty="0" smtClean="0">
                <a:latin typeface="+mj-lt"/>
              </a:rPr>
              <a:t>happens </a:t>
            </a:r>
            <a:r>
              <a:rPr lang="en-US" dirty="0">
                <a:latin typeface="+mj-lt"/>
              </a:rPr>
              <a:t>if I remove </a:t>
            </a:r>
            <a:r>
              <a:rPr lang="en-US" dirty="0" smtClean="0">
                <a:latin typeface="+mj-lt"/>
              </a:rPr>
              <a:t>a line </a:t>
            </a:r>
            <a:r>
              <a:rPr lang="en-US" dirty="0">
                <a:latin typeface="+mj-lt"/>
              </a:rPr>
              <a:t>in </a:t>
            </a:r>
            <a:r>
              <a:rPr lang="en-US" dirty="0" smtClean="0">
                <a:latin typeface="+mj-lt"/>
              </a:rPr>
              <a:t>a </a:t>
            </a:r>
            <a:r>
              <a:rPr lang="en-US" dirty="0" err="1" smtClean="0">
                <a:latin typeface="+mj-lt"/>
              </a:rPr>
              <a:t>config</a:t>
            </a:r>
            <a:r>
              <a:rPr lang="en-US" dirty="0" smtClean="0">
                <a:latin typeface="+mj-lt"/>
              </a:rPr>
              <a:t> </a:t>
            </a:r>
            <a:r>
              <a:rPr lang="en-US" dirty="0">
                <a:latin typeface="+mj-lt"/>
              </a:rPr>
              <a:t>file?</a:t>
            </a:r>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400">
                <a:solidFill>
                  <a:schemeClr val="tx1"/>
                </a:solidFill>
                <a:latin typeface="Calibri" charset="0"/>
                <a:ea typeface="ＭＳ Ｐゴシック" charset="0"/>
                <a:cs typeface="ＭＳ Ｐゴシック" charset="0"/>
              </a:defRPr>
            </a:lvl1pPr>
            <a:lvl2pPr marL="1061304" indent="-408194" eaLnBrk="0" hangingPunct="0">
              <a:defRPr sz="3400">
                <a:solidFill>
                  <a:schemeClr val="tx1"/>
                </a:solidFill>
                <a:latin typeface="Calibri" charset="0"/>
                <a:ea typeface="ＭＳ Ｐゴシック" charset="0"/>
              </a:defRPr>
            </a:lvl2pPr>
            <a:lvl3pPr marL="1632776" indent="-326555" eaLnBrk="0" hangingPunct="0">
              <a:defRPr sz="3400">
                <a:solidFill>
                  <a:schemeClr val="tx1"/>
                </a:solidFill>
                <a:latin typeface="Calibri" charset="0"/>
                <a:ea typeface="ＭＳ Ｐゴシック" charset="0"/>
              </a:defRPr>
            </a:lvl3pPr>
            <a:lvl4pPr marL="2285886" indent="-326555" eaLnBrk="0" hangingPunct="0">
              <a:defRPr sz="3400">
                <a:solidFill>
                  <a:schemeClr val="tx1"/>
                </a:solidFill>
                <a:latin typeface="Calibri" charset="0"/>
                <a:ea typeface="ＭＳ Ｐゴシック" charset="0"/>
              </a:defRPr>
            </a:lvl4pPr>
            <a:lvl5pPr marL="2938996" indent="-326555" eaLnBrk="0" hangingPunct="0">
              <a:defRPr sz="3400">
                <a:solidFill>
                  <a:schemeClr val="tx1"/>
                </a:solidFill>
                <a:latin typeface="Calibri" charset="0"/>
                <a:ea typeface="ＭＳ Ｐゴシック" charset="0"/>
              </a:defRPr>
            </a:lvl5pPr>
            <a:lvl6pPr marL="3592106" indent="-326555" eaLnBrk="0" fontAlgn="base" hangingPunct="0">
              <a:spcBef>
                <a:spcPct val="0"/>
              </a:spcBef>
              <a:spcAft>
                <a:spcPct val="0"/>
              </a:spcAft>
              <a:defRPr sz="3400">
                <a:solidFill>
                  <a:schemeClr val="tx1"/>
                </a:solidFill>
                <a:latin typeface="Calibri" charset="0"/>
                <a:ea typeface="ＭＳ Ｐゴシック" charset="0"/>
              </a:defRPr>
            </a:lvl6pPr>
            <a:lvl7pPr marL="4245216" indent="-326555" eaLnBrk="0" fontAlgn="base" hangingPunct="0">
              <a:spcBef>
                <a:spcPct val="0"/>
              </a:spcBef>
              <a:spcAft>
                <a:spcPct val="0"/>
              </a:spcAft>
              <a:defRPr sz="3400">
                <a:solidFill>
                  <a:schemeClr val="tx1"/>
                </a:solidFill>
                <a:latin typeface="Calibri" charset="0"/>
                <a:ea typeface="ＭＳ Ｐゴシック" charset="0"/>
              </a:defRPr>
            </a:lvl7pPr>
            <a:lvl8pPr marL="4898327" indent="-326555" eaLnBrk="0" fontAlgn="base" hangingPunct="0">
              <a:spcBef>
                <a:spcPct val="0"/>
              </a:spcBef>
              <a:spcAft>
                <a:spcPct val="0"/>
              </a:spcAft>
              <a:defRPr sz="3400">
                <a:solidFill>
                  <a:schemeClr val="tx1"/>
                </a:solidFill>
                <a:latin typeface="Calibri" charset="0"/>
                <a:ea typeface="ＭＳ Ｐゴシック" charset="0"/>
              </a:defRPr>
            </a:lvl8pPr>
            <a:lvl9pPr marL="5551437" indent="-326555" eaLnBrk="0" fontAlgn="base" hangingPunct="0">
              <a:spcBef>
                <a:spcPct val="0"/>
              </a:spcBef>
              <a:spcAft>
                <a:spcPct val="0"/>
              </a:spcAft>
              <a:defRPr sz="3400">
                <a:solidFill>
                  <a:schemeClr val="tx1"/>
                </a:solidFill>
                <a:latin typeface="Calibri" charset="0"/>
                <a:ea typeface="ＭＳ Ｐゴシック" charset="0"/>
              </a:defRPr>
            </a:lvl9pPr>
          </a:lstStyle>
          <a:p>
            <a:pPr eaLnBrk="1" fontAlgn="base" hangingPunct="1">
              <a:spcBef>
                <a:spcPct val="0"/>
              </a:spcBef>
              <a:spcAft>
                <a:spcPct val="0"/>
              </a:spcAft>
            </a:pPr>
            <a:fld id="{F83F39DD-1B94-2047-9887-796B1DA32019}" type="slidenum">
              <a:rPr lang="en-US" sz="2000">
                <a:solidFill>
                  <a:srgbClr val="FFFFFF"/>
                </a:solidFill>
                <a:latin typeface="Times New Roman" charset="0"/>
              </a:rPr>
              <a:pPr eaLnBrk="1" fontAlgn="base" hangingPunct="1">
                <a:spcBef>
                  <a:spcPct val="0"/>
                </a:spcBef>
                <a:spcAft>
                  <a:spcPct val="0"/>
                </a:spcAft>
              </a:pPr>
              <a:t>51</a:t>
            </a:fld>
            <a:endParaRPr lang="en-US" sz="2000">
              <a:solidFill>
                <a:srgbClr val="FFFFFF"/>
              </a:solidFill>
              <a:latin typeface="Times New Roman" charset="0"/>
            </a:endParaRPr>
          </a:p>
        </p:txBody>
      </p:sp>
    </p:spTree>
    <p:extLst>
      <p:ext uri="{BB962C8B-B14F-4D97-AF65-F5344CB8AC3E}">
        <p14:creationId xmlns:p14="http://schemas.microsoft.com/office/powerpoint/2010/main" val="1099112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dirty="0" smtClean="0">
                <a:latin typeface="Calibri" charset="0"/>
              </a:rPr>
              <a:t>More interesting questions</a:t>
            </a:r>
            <a:endParaRPr lang="en-US" dirty="0">
              <a:latin typeface="Calibri" charset="0"/>
            </a:endParaRPr>
          </a:p>
        </p:txBody>
      </p:sp>
      <p:sp>
        <p:nvSpPr>
          <p:cNvPr id="112642" name="Content Placeholder 2"/>
          <p:cNvSpPr>
            <a:spLocks noGrp="1"/>
          </p:cNvSpPr>
          <p:nvPr>
            <p:ph idx="1"/>
          </p:nvPr>
        </p:nvSpPr>
        <p:spPr/>
        <p:txBody>
          <a:bodyPr/>
          <a:lstStyle/>
          <a:p>
            <a:pPr marL="734749" indent="-734749">
              <a:buFont typeface="+mj-lt"/>
              <a:buAutoNum type="arabicPeriod"/>
            </a:pPr>
            <a:r>
              <a:rPr lang="en-US" dirty="0" smtClean="0">
                <a:latin typeface="Calibri" charset="0"/>
              </a:rPr>
              <a:t>When I add a new forwarding rule, how can I dynamically check in real-time if it will violate my network policy?</a:t>
            </a:r>
          </a:p>
          <a:p>
            <a:pPr marL="734749" indent="-734749">
              <a:buFont typeface="+mj-lt"/>
              <a:buAutoNum type="arabicPeriod"/>
            </a:pPr>
            <a:r>
              <a:rPr lang="en-US" dirty="0" smtClean="0">
                <a:latin typeface="Calibri" charset="0"/>
              </a:rPr>
              <a:t>How </a:t>
            </a:r>
            <a:r>
              <a:rPr lang="en-US" dirty="0">
                <a:latin typeface="Calibri" charset="0"/>
              </a:rPr>
              <a:t>do I track down the </a:t>
            </a:r>
            <a:r>
              <a:rPr lang="en-US" dirty="0" smtClean="0">
                <a:latin typeface="Calibri" charset="0"/>
              </a:rPr>
              <a:t>source code </a:t>
            </a:r>
            <a:r>
              <a:rPr lang="en-US" dirty="0">
                <a:latin typeface="Calibri" charset="0"/>
              </a:rPr>
              <a:t>that was the root </a:t>
            </a:r>
            <a:r>
              <a:rPr lang="en-US" dirty="0" smtClean="0">
                <a:latin typeface="Calibri" charset="0"/>
              </a:rPr>
              <a:t>cause of a data plane error?</a:t>
            </a:r>
            <a:endParaRPr lang="en-US" dirty="0">
              <a:latin typeface="Calibri" charset="0"/>
            </a:endParaRPr>
          </a:p>
          <a:p>
            <a:pPr marL="734749" indent="-734749">
              <a:buFont typeface="+mj-lt"/>
              <a:buAutoNum type="arabicPeriod"/>
            </a:pPr>
            <a:r>
              <a:rPr lang="en-US" dirty="0">
                <a:latin typeface="Calibri" charset="0"/>
              </a:rPr>
              <a:t>If switch hardware is malfunctioning, how will I know? How will I identify the switch/rule?</a:t>
            </a:r>
          </a:p>
        </p:txBody>
      </p:sp>
    </p:spTree>
    <p:extLst>
      <p:ext uri="{BB962C8B-B14F-4D97-AF65-F5344CB8AC3E}">
        <p14:creationId xmlns:p14="http://schemas.microsoft.com/office/powerpoint/2010/main" val="470741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sz="7700" dirty="0">
                <a:latin typeface="Calibri" charset="0"/>
              </a:rPr>
              <a:t>Neither observe nor control</a:t>
            </a:r>
          </a:p>
        </p:txBody>
      </p:sp>
      <p:sp>
        <p:nvSpPr>
          <p:cNvPr id="3" name="Content Placeholder 2"/>
          <p:cNvSpPr>
            <a:spLocks noGrp="1"/>
          </p:cNvSpPr>
          <p:nvPr>
            <p:ph idx="1"/>
          </p:nvPr>
        </p:nvSpPr>
        <p:spPr>
          <a:xfrm>
            <a:off x="756920" y="2339340"/>
            <a:ext cx="13167360" cy="5431156"/>
          </a:xfrm>
        </p:spPr>
        <p:txBody>
          <a:bodyPr rtlCol="0">
            <a:normAutofit lnSpcReduction="10000"/>
          </a:bodyPr>
          <a:lstStyle/>
          <a:p>
            <a:pPr marL="0" indent="0">
              <a:buNone/>
              <a:defRPr/>
            </a:pPr>
            <a:r>
              <a:rPr lang="en-US" sz="5100" dirty="0"/>
              <a:t>Complex interaction </a:t>
            </a:r>
          </a:p>
          <a:p>
            <a:pPr marL="917575" lvl="1" indent="-346075">
              <a:defRPr/>
            </a:pPr>
            <a:r>
              <a:rPr lang="en-US" dirty="0" smtClean="0">
                <a:ea typeface="+mn-ea"/>
              </a:rPr>
              <a:t>Between multiple protocols on a switch/router.</a:t>
            </a:r>
          </a:p>
          <a:p>
            <a:pPr marL="917575" lvl="1" indent="-346075">
              <a:defRPr/>
            </a:pPr>
            <a:r>
              <a:rPr lang="en-US" dirty="0" smtClean="0">
                <a:ea typeface="+mn-ea"/>
              </a:rPr>
              <a:t>Between state on different switches/routers.</a:t>
            </a:r>
          </a:p>
          <a:p>
            <a:pPr marL="0" indent="0">
              <a:buNone/>
              <a:defRPr/>
            </a:pPr>
            <a:r>
              <a:rPr lang="en-US" sz="5100" dirty="0"/>
              <a:t>Multiple uncoordinated writers of state.</a:t>
            </a:r>
          </a:p>
          <a:p>
            <a:pPr marL="0" indent="0">
              <a:buNone/>
              <a:defRPr/>
            </a:pPr>
            <a:endParaRPr lang="en-US" dirty="0" smtClean="0">
              <a:ea typeface="+mn-ea"/>
              <a:cs typeface="+mn-cs"/>
            </a:endParaRPr>
          </a:p>
          <a:p>
            <a:pPr marL="0" indent="0">
              <a:buNone/>
              <a:defRPr/>
            </a:pPr>
            <a:r>
              <a:rPr lang="en-US" sz="5700" dirty="0"/>
              <a:t>Network owner can’t…</a:t>
            </a:r>
          </a:p>
          <a:p>
            <a:pPr marL="963613" lvl="1" indent="-506413">
              <a:defRPr/>
            </a:pPr>
            <a:r>
              <a:rPr lang="en-US" dirty="0" smtClean="0">
                <a:solidFill>
                  <a:srgbClr val="FFFFFF"/>
                </a:solidFill>
                <a:ea typeface="+mn-ea"/>
              </a:rPr>
              <a:t>Observe all state.</a:t>
            </a:r>
          </a:p>
          <a:p>
            <a:pPr marL="963613" lvl="1" indent="-506413">
              <a:defRPr/>
            </a:pPr>
            <a:r>
              <a:rPr lang="en-US" dirty="0" smtClean="0">
                <a:solidFill>
                  <a:srgbClr val="FFFFFF"/>
                </a:solidFill>
                <a:ea typeface="+mn-ea"/>
              </a:rPr>
              <a:t>Control all state.</a:t>
            </a:r>
          </a:p>
        </p:txBody>
      </p:sp>
    </p:spTree>
    <p:extLst>
      <p:ext uri="{BB962C8B-B14F-4D97-AF65-F5344CB8AC3E}">
        <p14:creationId xmlns:p14="http://schemas.microsoft.com/office/powerpoint/2010/main" val="41476403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5400" dirty="0"/>
              <a:t>Header Space Analysis:</a:t>
            </a:r>
            <a:br>
              <a:rPr lang="en-US" sz="5400" dirty="0"/>
            </a:br>
            <a:r>
              <a:rPr lang="en-US" dirty="0" smtClean="0"/>
              <a:t>Modeling Forwarding Behavior</a:t>
            </a:r>
            <a:endParaRPr lang="en-US" dirty="0"/>
          </a:p>
        </p:txBody>
      </p:sp>
    </p:spTree>
    <p:extLst>
      <p:ext uri="{BB962C8B-B14F-4D97-AF65-F5344CB8AC3E}">
        <p14:creationId xmlns:p14="http://schemas.microsoft.com/office/powerpoint/2010/main" val="30748879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2" descr="rou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5543" y="2019302"/>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itle 1"/>
          <p:cNvSpPr>
            <a:spLocks noGrp="1"/>
          </p:cNvSpPr>
          <p:nvPr>
            <p:ph type="title"/>
          </p:nvPr>
        </p:nvSpPr>
        <p:spPr/>
        <p:txBody>
          <a:bodyPr/>
          <a:lstStyle/>
          <a:p>
            <a:pPr eaLnBrk="1" hangingPunct="1"/>
            <a:r>
              <a:rPr lang="en-US">
                <a:latin typeface="Calibri" charset="0"/>
              </a:rPr>
              <a:t>Header Space Analysis</a:t>
            </a:r>
            <a:br>
              <a:rPr lang="en-US">
                <a:latin typeface="Calibri" charset="0"/>
              </a:rPr>
            </a:br>
            <a:r>
              <a:rPr lang="en-US" sz="5100">
                <a:solidFill>
                  <a:srgbClr val="1F497D"/>
                </a:solidFill>
                <a:latin typeface="Calibri" charset="0"/>
              </a:rPr>
              <a:t>[NSDI ‘12]</a:t>
            </a:r>
          </a:p>
        </p:txBody>
      </p:sp>
      <p:pic>
        <p:nvPicPr>
          <p:cNvPr id="72707" name="Picture 15" descr="rou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5543" y="5240656"/>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a:off x="3611880" y="4829176"/>
            <a:ext cx="3048000" cy="112585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743960" y="3000376"/>
            <a:ext cx="2915920" cy="92202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8455661" y="4911092"/>
            <a:ext cx="3048000" cy="10553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488680" y="3000376"/>
            <a:ext cx="2875280" cy="104584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2712" name="Picture 14" descr="rou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8522" y="3415666"/>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6" descr="rou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0783" y="3520442"/>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p:nvPr/>
        </p:nvCxnSpPr>
        <p:spPr>
          <a:xfrm>
            <a:off x="1828800" y="4396740"/>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2715" name="Picture 56" descr="black-server-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423" y="3819526"/>
            <a:ext cx="1689099"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Connector 60"/>
          <p:cNvCxnSpPr/>
          <p:nvPr/>
        </p:nvCxnSpPr>
        <p:spPr>
          <a:xfrm>
            <a:off x="12298680" y="4402456"/>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2717" name="Picture 55" descr="black-server-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02" y="3819526"/>
            <a:ext cx="1691640"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319232" y="4675133"/>
            <a:ext cx="706717"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A</a:t>
            </a:r>
          </a:p>
        </p:txBody>
      </p:sp>
      <p:sp>
        <p:nvSpPr>
          <p:cNvPr id="35" name="TextBox 34"/>
          <p:cNvSpPr txBox="1"/>
          <p:nvPr/>
        </p:nvSpPr>
        <p:spPr>
          <a:xfrm>
            <a:off x="13464034" y="4883249"/>
            <a:ext cx="673524"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B</a:t>
            </a:r>
          </a:p>
        </p:txBody>
      </p:sp>
      <p:grpSp>
        <p:nvGrpSpPr>
          <p:cNvPr id="37" name="Group 36"/>
          <p:cNvGrpSpPr>
            <a:grpSpLocks/>
          </p:cNvGrpSpPr>
          <p:nvPr/>
        </p:nvGrpSpPr>
        <p:grpSpPr bwMode="auto">
          <a:xfrm>
            <a:off x="2540000" y="4867276"/>
            <a:ext cx="3505200" cy="891540"/>
            <a:chOff x="1586707" y="4055508"/>
            <a:chExt cx="2192336" cy="743466"/>
          </a:xfrm>
        </p:grpSpPr>
        <p:cxnSp>
          <p:nvCxnSpPr>
            <p:cNvPr id="6" name="Straight Arrow Connector 5"/>
            <p:cNvCxnSpPr/>
            <p:nvPr/>
          </p:nvCxnSpPr>
          <p:spPr>
            <a:xfrm>
              <a:off x="1586707" y="4451070"/>
              <a:ext cx="1010381" cy="0"/>
            </a:xfrm>
            <a:prstGeom prst="straightConnector1">
              <a:avLst/>
            </a:prstGeom>
            <a:ln w="127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72741" name="TextBox 6"/>
            <p:cNvSpPr txBox="1">
              <a:spLocks noChangeArrowheads="1"/>
            </p:cNvSpPr>
            <p:nvPr/>
          </p:nvSpPr>
          <p:spPr bwMode="auto">
            <a:xfrm>
              <a:off x="1944688" y="4290974"/>
              <a:ext cx="271462" cy="3336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000" i="1">
                  <a:solidFill>
                    <a:prstClr val="black"/>
                  </a:solidFill>
                  <a:latin typeface="Times New Roman" charset="0"/>
                  <a:cs typeface="Times New Roman" charset="0"/>
                </a:rPr>
                <a:t>L</a:t>
              </a:r>
            </a:p>
          </p:txBody>
        </p:sp>
        <p:grpSp>
          <p:nvGrpSpPr>
            <p:cNvPr id="72742" name="Group 3"/>
            <p:cNvGrpSpPr>
              <a:grpSpLocks/>
            </p:cNvGrpSpPr>
            <p:nvPr/>
          </p:nvGrpSpPr>
          <p:grpSpPr bwMode="auto">
            <a:xfrm>
              <a:off x="1586707" y="4055508"/>
              <a:ext cx="2192336" cy="743466"/>
              <a:chOff x="4462463" y="6000234"/>
              <a:chExt cx="2192336" cy="743466"/>
            </a:xfrm>
          </p:grpSpPr>
          <p:sp>
            <p:nvSpPr>
              <p:cNvPr id="72743" name="TextBox 2"/>
              <p:cNvSpPr txBox="1">
                <a:spLocks noChangeArrowheads="1"/>
              </p:cNvSpPr>
              <p:nvPr/>
            </p:nvSpPr>
            <p:spPr bwMode="auto">
              <a:xfrm>
                <a:off x="4588899" y="6000234"/>
                <a:ext cx="735116" cy="41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600">
                    <a:solidFill>
                      <a:prstClr val="black"/>
                    </a:solidFill>
                  </a:rPr>
                  <a:t>Header</a:t>
                </a:r>
              </a:p>
            </p:txBody>
          </p:sp>
          <p:sp>
            <p:nvSpPr>
              <p:cNvPr id="72744" name="TextBox 29"/>
              <p:cNvSpPr txBox="1">
                <a:spLocks noChangeArrowheads="1"/>
              </p:cNvSpPr>
              <p:nvPr/>
            </p:nvSpPr>
            <p:spPr bwMode="auto">
              <a:xfrm>
                <a:off x="5783429" y="6158984"/>
                <a:ext cx="513439" cy="4106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600">
                    <a:solidFill>
                      <a:prstClr val="black"/>
                    </a:solidFill>
                  </a:rPr>
                  <a:t>Data</a:t>
                </a:r>
              </a:p>
            </p:txBody>
          </p:sp>
          <p:sp>
            <p:nvSpPr>
              <p:cNvPr id="2" name="Rectangle 1"/>
              <p:cNvSpPr/>
              <p:nvPr/>
            </p:nvSpPr>
            <p:spPr>
              <a:xfrm>
                <a:off x="4462463" y="6495878"/>
                <a:ext cx="1010381" cy="247822"/>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700" dirty="0">
                    <a:solidFill>
                      <a:srgbClr val="000000"/>
                    </a:solidFill>
                    <a:latin typeface="Calibri"/>
                  </a:rPr>
                  <a:t>01110011…1</a:t>
                </a:r>
              </a:p>
            </p:txBody>
          </p:sp>
          <p:sp>
            <p:nvSpPr>
              <p:cNvPr id="27" name="Rectangle 26"/>
              <p:cNvSpPr/>
              <p:nvPr/>
            </p:nvSpPr>
            <p:spPr>
              <a:xfrm>
                <a:off x="5472844" y="6495878"/>
                <a:ext cx="1181955" cy="247822"/>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700" dirty="0">
                  <a:solidFill>
                    <a:srgbClr val="000000"/>
                  </a:solidFill>
                  <a:latin typeface="Calibri"/>
                </a:endParaRPr>
              </a:p>
            </p:txBody>
          </p:sp>
        </p:grpSp>
      </p:grpSp>
      <p:grpSp>
        <p:nvGrpSpPr>
          <p:cNvPr id="41" name="Group 40"/>
          <p:cNvGrpSpPr>
            <a:grpSpLocks/>
          </p:cNvGrpSpPr>
          <p:nvPr/>
        </p:nvGrpSpPr>
        <p:grpSpPr bwMode="auto">
          <a:xfrm>
            <a:off x="723903" y="5977892"/>
            <a:ext cx="3185160" cy="1954530"/>
            <a:chOff x="452438" y="4980784"/>
            <a:chExt cx="1990725" cy="1628775"/>
          </a:xfrm>
        </p:grpSpPr>
        <p:pic>
          <p:nvPicPr>
            <p:cNvPr id="72736" name="Picture 98" descr="axis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8" y="4980784"/>
              <a:ext cx="19907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1323809" y="5652296"/>
              <a:ext cx="106529" cy="88900"/>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n-US" sz="2600">
                <a:solidFill>
                  <a:prstClr val="white"/>
                </a:solidFill>
                <a:latin typeface="Calibri"/>
              </a:endParaRPr>
            </a:p>
          </p:txBody>
        </p:sp>
      </p:grpSp>
      <p:sp>
        <p:nvSpPr>
          <p:cNvPr id="10" name="Right Brace 9"/>
          <p:cNvSpPr/>
          <p:nvPr/>
        </p:nvSpPr>
        <p:spPr>
          <a:xfrm rot="5400000">
            <a:off x="3257871" y="5126038"/>
            <a:ext cx="169544" cy="1579880"/>
          </a:xfrm>
          <a:prstGeom prst="rightBrace">
            <a:avLst>
              <a:gd name="adj1" fmla="val 33444"/>
              <a:gd name="adj2"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lIns="130615" tIns="65308" rIns="130615" bIns="65308" anchor="ctr"/>
          <a:lstStyle/>
          <a:p>
            <a:pPr algn="ctr" fontAlgn="base">
              <a:spcBef>
                <a:spcPct val="0"/>
              </a:spcBef>
              <a:spcAft>
                <a:spcPct val="0"/>
              </a:spcAft>
              <a:defRPr/>
            </a:pPr>
            <a:endParaRPr lang="en-US" sz="2600">
              <a:solidFill>
                <a:prstClr val="black"/>
              </a:solidFill>
              <a:latin typeface="Calibri"/>
            </a:endParaRPr>
          </a:p>
        </p:txBody>
      </p:sp>
      <p:sp>
        <p:nvSpPr>
          <p:cNvPr id="36" name="Freeform 35"/>
          <p:cNvSpPr/>
          <p:nvPr/>
        </p:nvSpPr>
        <p:spPr>
          <a:xfrm>
            <a:off x="2296160" y="5996940"/>
            <a:ext cx="1059181" cy="838200"/>
          </a:xfrm>
          <a:custGeom>
            <a:avLst/>
            <a:gdLst>
              <a:gd name="connsiteX0" fmla="*/ 654050 w 661451"/>
              <a:gd name="connsiteY0" fmla="*/ 0 h 698500"/>
              <a:gd name="connsiteX1" fmla="*/ 641350 w 661451"/>
              <a:gd name="connsiteY1" fmla="*/ 285750 h 698500"/>
              <a:gd name="connsiteX2" fmla="*/ 482600 w 661451"/>
              <a:gd name="connsiteY2" fmla="*/ 552450 h 698500"/>
              <a:gd name="connsiteX3" fmla="*/ 0 w 661451"/>
              <a:gd name="connsiteY3" fmla="*/ 698500 h 698500"/>
            </a:gdLst>
            <a:ahLst/>
            <a:cxnLst>
              <a:cxn ang="0">
                <a:pos x="connsiteX0" y="connsiteY0"/>
              </a:cxn>
              <a:cxn ang="0">
                <a:pos x="connsiteX1" y="connsiteY1"/>
              </a:cxn>
              <a:cxn ang="0">
                <a:pos x="connsiteX2" y="connsiteY2"/>
              </a:cxn>
              <a:cxn ang="0">
                <a:pos x="connsiteX3" y="connsiteY3"/>
              </a:cxn>
            </a:cxnLst>
            <a:rect l="l" t="t" r="r" b="b"/>
            <a:pathLst>
              <a:path w="661451" h="698500">
                <a:moveTo>
                  <a:pt x="654050" y="0"/>
                </a:moveTo>
                <a:cubicBezTo>
                  <a:pt x="661987" y="96837"/>
                  <a:pt x="669925" y="193675"/>
                  <a:pt x="641350" y="285750"/>
                </a:cubicBezTo>
                <a:cubicBezTo>
                  <a:pt x="612775" y="377825"/>
                  <a:pt x="589492" y="483658"/>
                  <a:pt x="482600" y="552450"/>
                </a:cubicBezTo>
                <a:cubicBezTo>
                  <a:pt x="375708" y="621242"/>
                  <a:pt x="187854" y="659871"/>
                  <a:pt x="0" y="698500"/>
                </a:cubicBezTo>
              </a:path>
            </a:pathLst>
          </a:custGeom>
          <a:ln w="38100" cmpd="sng">
            <a:solidFill>
              <a:schemeClr val="accent1"/>
            </a:solidFill>
            <a:headEnd type="none"/>
            <a:tailEnd type="arrow"/>
          </a:ln>
        </p:spPr>
        <p:style>
          <a:lnRef idx="2">
            <a:schemeClr val="accent1"/>
          </a:lnRef>
          <a:fillRef idx="0">
            <a:schemeClr val="accent1"/>
          </a:fillRef>
          <a:effectRef idx="1">
            <a:schemeClr val="accent1"/>
          </a:effectRef>
          <a:fontRef idx="minor">
            <a:schemeClr val="tx1"/>
          </a:fontRef>
        </p:style>
        <p:txBody>
          <a:bodyPr lIns="130615" tIns="65308" rIns="130615" bIns="65308" anchor="ctr"/>
          <a:lstStyle/>
          <a:p>
            <a:pPr algn="ctr" fontAlgn="base">
              <a:spcBef>
                <a:spcPct val="0"/>
              </a:spcBef>
              <a:spcAft>
                <a:spcPct val="0"/>
              </a:spcAft>
              <a:defRPr/>
            </a:pPr>
            <a:endParaRPr lang="en-US" sz="2600">
              <a:solidFill>
                <a:prstClr val="black"/>
              </a:solidFill>
              <a:latin typeface="Calibri"/>
            </a:endParaRPr>
          </a:p>
        </p:txBody>
      </p:sp>
      <p:grpSp>
        <p:nvGrpSpPr>
          <p:cNvPr id="38" name="Group 37"/>
          <p:cNvGrpSpPr>
            <a:grpSpLocks/>
          </p:cNvGrpSpPr>
          <p:nvPr/>
        </p:nvGrpSpPr>
        <p:grpSpPr bwMode="auto">
          <a:xfrm>
            <a:off x="10332720" y="5926456"/>
            <a:ext cx="3131821" cy="1925954"/>
            <a:chOff x="6457634" y="4938715"/>
            <a:chExt cx="1957387" cy="1604962"/>
          </a:xfrm>
        </p:grpSpPr>
        <p:pic>
          <p:nvPicPr>
            <p:cNvPr id="72732" name="Picture 99" descr="axis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7634" y="4938715"/>
              <a:ext cx="1957387"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53"/>
            <p:cNvSpPr/>
            <p:nvPr/>
          </p:nvSpPr>
          <p:spPr>
            <a:xfrm>
              <a:off x="7598319" y="6002338"/>
              <a:ext cx="106529" cy="88900"/>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endParaRPr lang="en-US" sz="2600">
                <a:solidFill>
                  <a:prstClr val="white"/>
                </a:solidFill>
                <a:latin typeface="Calibri"/>
              </a:endParaRPr>
            </a:p>
          </p:txBody>
        </p:sp>
      </p:grpSp>
      <p:grpSp>
        <p:nvGrpSpPr>
          <p:cNvPr id="62" name="Group 61"/>
          <p:cNvGrpSpPr>
            <a:grpSpLocks/>
          </p:cNvGrpSpPr>
          <p:nvPr/>
        </p:nvGrpSpPr>
        <p:grpSpPr bwMode="auto">
          <a:xfrm>
            <a:off x="9042400" y="5057776"/>
            <a:ext cx="3505200" cy="718184"/>
            <a:chOff x="4462463" y="6146284"/>
            <a:chExt cx="2192336" cy="597416"/>
          </a:xfrm>
        </p:grpSpPr>
        <p:sp>
          <p:nvSpPr>
            <p:cNvPr id="72728" name="TextBox 62"/>
            <p:cNvSpPr txBox="1">
              <a:spLocks noChangeArrowheads="1"/>
            </p:cNvSpPr>
            <p:nvPr/>
          </p:nvSpPr>
          <p:spPr bwMode="auto">
            <a:xfrm>
              <a:off x="4588899" y="6146284"/>
              <a:ext cx="2065900" cy="4096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600">
                  <a:solidFill>
                    <a:prstClr val="black"/>
                  </a:solidFill>
                </a:rPr>
                <a:t>Header</a:t>
              </a:r>
            </a:p>
          </p:txBody>
        </p:sp>
        <p:sp>
          <p:nvSpPr>
            <p:cNvPr id="72729" name="TextBox 63"/>
            <p:cNvSpPr txBox="1">
              <a:spLocks noChangeArrowheads="1"/>
            </p:cNvSpPr>
            <p:nvPr/>
          </p:nvSpPr>
          <p:spPr bwMode="auto">
            <a:xfrm>
              <a:off x="5783429" y="6158984"/>
              <a:ext cx="513439" cy="4096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600">
                  <a:solidFill>
                    <a:prstClr val="black"/>
                  </a:solidFill>
                </a:rPr>
                <a:t>Data</a:t>
              </a:r>
            </a:p>
          </p:txBody>
        </p:sp>
        <p:sp>
          <p:nvSpPr>
            <p:cNvPr id="65" name="Rectangle 64"/>
            <p:cNvSpPr/>
            <p:nvPr/>
          </p:nvSpPr>
          <p:spPr>
            <a:xfrm>
              <a:off x="4462463" y="6496493"/>
              <a:ext cx="1010381" cy="247207"/>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700" dirty="0">
                  <a:solidFill>
                    <a:srgbClr val="000000"/>
                  </a:solidFill>
                  <a:latin typeface="Calibri"/>
                </a:rPr>
                <a:t>111..100000</a:t>
              </a:r>
            </a:p>
          </p:txBody>
        </p:sp>
        <p:sp>
          <p:nvSpPr>
            <p:cNvPr id="66" name="Rectangle 65"/>
            <p:cNvSpPr/>
            <p:nvPr/>
          </p:nvSpPr>
          <p:spPr>
            <a:xfrm>
              <a:off x="5472844" y="6496493"/>
              <a:ext cx="1181955" cy="247207"/>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700" dirty="0">
                <a:solidFill>
                  <a:srgbClr val="000000"/>
                </a:solidFill>
                <a:latin typeface="Calibri"/>
              </a:endParaRPr>
            </a:p>
          </p:txBody>
        </p:sp>
      </p:grpSp>
      <p:sp>
        <p:nvSpPr>
          <p:cNvPr id="67" name="Right Brace 66"/>
          <p:cNvSpPr/>
          <p:nvPr/>
        </p:nvSpPr>
        <p:spPr>
          <a:xfrm rot="5400000">
            <a:off x="9761222" y="5142231"/>
            <a:ext cx="167640" cy="1579880"/>
          </a:xfrm>
          <a:prstGeom prst="rightBrace">
            <a:avLst>
              <a:gd name="adj1" fmla="val 33444"/>
              <a:gd name="adj2"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lIns="130615" tIns="65308" rIns="130615" bIns="65308" anchor="ctr"/>
          <a:lstStyle/>
          <a:p>
            <a:pPr algn="ctr" fontAlgn="base">
              <a:spcBef>
                <a:spcPct val="0"/>
              </a:spcBef>
              <a:spcAft>
                <a:spcPct val="0"/>
              </a:spcAft>
              <a:defRPr/>
            </a:pPr>
            <a:endParaRPr lang="en-US" sz="2600">
              <a:solidFill>
                <a:prstClr val="black"/>
              </a:solidFill>
              <a:latin typeface="Calibri"/>
            </a:endParaRPr>
          </a:p>
        </p:txBody>
      </p:sp>
      <p:sp>
        <p:nvSpPr>
          <p:cNvPr id="40" name="Freeform 39"/>
          <p:cNvSpPr/>
          <p:nvPr/>
        </p:nvSpPr>
        <p:spPr>
          <a:xfrm>
            <a:off x="9839962" y="6019802"/>
            <a:ext cx="2291080" cy="1261110"/>
          </a:xfrm>
          <a:custGeom>
            <a:avLst/>
            <a:gdLst>
              <a:gd name="connsiteX0" fmla="*/ 3721 w 1432471"/>
              <a:gd name="connsiteY0" fmla="*/ 0 h 1050599"/>
              <a:gd name="connsiteX1" fmla="*/ 98971 w 1432471"/>
              <a:gd name="connsiteY1" fmla="*/ 755650 h 1050599"/>
              <a:gd name="connsiteX2" fmla="*/ 664121 w 1432471"/>
              <a:gd name="connsiteY2" fmla="*/ 1016000 h 1050599"/>
              <a:gd name="connsiteX3" fmla="*/ 1432471 w 1432471"/>
              <a:gd name="connsiteY3" fmla="*/ 1047750 h 1050599"/>
            </a:gdLst>
            <a:ahLst/>
            <a:cxnLst>
              <a:cxn ang="0">
                <a:pos x="connsiteX0" y="connsiteY0"/>
              </a:cxn>
              <a:cxn ang="0">
                <a:pos x="connsiteX1" y="connsiteY1"/>
              </a:cxn>
              <a:cxn ang="0">
                <a:pos x="connsiteX2" y="connsiteY2"/>
              </a:cxn>
              <a:cxn ang="0">
                <a:pos x="connsiteX3" y="connsiteY3"/>
              </a:cxn>
            </a:cxnLst>
            <a:rect l="l" t="t" r="r" b="b"/>
            <a:pathLst>
              <a:path w="1432471" h="1050599">
                <a:moveTo>
                  <a:pt x="3721" y="0"/>
                </a:moveTo>
                <a:cubicBezTo>
                  <a:pt x="-3688" y="293158"/>
                  <a:pt x="-11096" y="586317"/>
                  <a:pt x="98971" y="755650"/>
                </a:cubicBezTo>
                <a:cubicBezTo>
                  <a:pt x="209038" y="924983"/>
                  <a:pt x="441871" y="967317"/>
                  <a:pt x="664121" y="1016000"/>
                </a:cubicBezTo>
                <a:cubicBezTo>
                  <a:pt x="886371" y="1064683"/>
                  <a:pt x="1432471" y="1047750"/>
                  <a:pt x="1432471" y="1047750"/>
                </a:cubicBezTo>
              </a:path>
            </a:pathLst>
          </a:custGeom>
          <a:ln w="38100" cmpd="sng">
            <a:headEnd type="none"/>
            <a:tailEnd type="arrow"/>
          </a:ln>
        </p:spPr>
        <p:style>
          <a:lnRef idx="2">
            <a:schemeClr val="accent1"/>
          </a:lnRef>
          <a:fillRef idx="0">
            <a:schemeClr val="accent1"/>
          </a:fillRef>
          <a:effectRef idx="1">
            <a:schemeClr val="accent1"/>
          </a:effectRef>
          <a:fontRef idx="minor">
            <a:schemeClr val="tx1"/>
          </a:fontRef>
        </p:style>
        <p:txBody>
          <a:bodyPr lIns="130615" tIns="65308" rIns="130615" bIns="65308" anchor="ctr"/>
          <a:lstStyle/>
          <a:p>
            <a:pPr algn="ctr" fontAlgn="base">
              <a:spcBef>
                <a:spcPct val="0"/>
              </a:spcBef>
              <a:spcAft>
                <a:spcPct val="0"/>
              </a:spcAft>
              <a:defRPr/>
            </a:pPr>
            <a:endParaRPr lang="en-US" sz="2600">
              <a:solidFill>
                <a:prstClr val="black"/>
              </a:solidFill>
              <a:latin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a:latin typeface="Calibri" charset="0"/>
              </a:rPr>
              <a:t>Header Space Analysis</a:t>
            </a:r>
          </a:p>
        </p:txBody>
      </p:sp>
      <p:sp>
        <p:nvSpPr>
          <p:cNvPr id="74754" name="TextBox 94"/>
          <p:cNvSpPr txBox="1">
            <a:spLocks noChangeArrowheads="1"/>
          </p:cNvSpPr>
          <p:nvPr/>
        </p:nvSpPr>
        <p:spPr bwMode="auto">
          <a:xfrm>
            <a:off x="3759200" y="4076701"/>
            <a:ext cx="449729" cy="57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900">
                <a:solidFill>
                  <a:prstClr val="black"/>
                </a:solidFill>
                <a:latin typeface="Times New Roman" charset="0"/>
              </a:rPr>
              <a:t>1</a:t>
            </a:r>
          </a:p>
        </p:txBody>
      </p:sp>
      <p:sp>
        <p:nvSpPr>
          <p:cNvPr id="74755" name="TextBox 95"/>
          <p:cNvSpPr txBox="1">
            <a:spLocks noChangeArrowheads="1"/>
          </p:cNvSpPr>
          <p:nvPr/>
        </p:nvSpPr>
        <p:spPr bwMode="auto">
          <a:xfrm>
            <a:off x="8625840" y="4627246"/>
            <a:ext cx="449729" cy="57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2900">
                <a:solidFill>
                  <a:prstClr val="black"/>
                </a:solidFill>
                <a:latin typeface="Times New Roman" charset="0"/>
              </a:rPr>
              <a:t>2</a:t>
            </a:r>
          </a:p>
        </p:txBody>
      </p:sp>
      <p:pic>
        <p:nvPicPr>
          <p:cNvPr id="74756" name="Picture 98" descr="axis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9722" y="2842262"/>
            <a:ext cx="3185160" cy="195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9" descr="axis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143" y="3413760"/>
            <a:ext cx="3131819" cy="192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Cube 35"/>
          <p:cNvSpPr/>
          <p:nvPr/>
        </p:nvSpPr>
        <p:spPr>
          <a:xfrm>
            <a:off x="9047482" y="4507230"/>
            <a:ext cx="1165861" cy="607696"/>
          </a:xfrm>
          <a:prstGeom prst="cube">
            <a:avLst/>
          </a:prstGeom>
          <a:gradFill flip="none" rotWithShape="1">
            <a:gsLst>
              <a:gs pos="0">
                <a:schemeClr val="accent2">
                  <a:tint val="50000"/>
                  <a:satMod val="300000"/>
                  <a:alpha val="60000"/>
                </a:schemeClr>
              </a:gs>
              <a:gs pos="35000">
                <a:schemeClr val="accent2">
                  <a:tint val="37000"/>
                  <a:satMod val="300000"/>
                  <a:alpha val="60000"/>
                </a:schemeClr>
              </a:gs>
              <a:gs pos="100000">
                <a:schemeClr val="accent2">
                  <a:tint val="15000"/>
                  <a:satMod val="350000"/>
                  <a:alpha val="60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130615" tIns="65308" rIns="130615" bIns="65308" anchor="ctr"/>
          <a:lstStyle/>
          <a:p>
            <a:pPr algn="ctr">
              <a:defRPr/>
            </a:pPr>
            <a:endParaRPr lang="en-US" sz="2600">
              <a:solidFill>
                <a:prstClr val="black"/>
              </a:solidFill>
              <a:latin typeface="Calibri"/>
            </a:endParaRPr>
          </a:p>
        </p:txBody>
      </p:sp>
      <p:sp>
        <p:nvSpPr>
          <p:cNvPr id="37" name="Cube 36"/>
          <p:cNvSpPr/>
          <p:nvPr/>
        </p:nvSpPr>
        <p:spPr>
          <a:xfrm>
            <a:off x="4135122" y="3539490"/>
            <a:ext cx="635000" cy="1034416"/>
          </a:xfrm>
          <a:prstGeom prst="cube">
            <a:avLst/>
          </a:prstGeom>
          <a:gradFill flip="none" rotWithShape="1">
            <a:gsLst>
              <a:gs pos="0">
                <a:schemeClr val="accent2">
                  <a:tint val="50000"/>
                  <a:satMod val="300000"/>
                  <a:alpha val="45000"/>
                </a:schemeClr>
              </a:gs>
              <a:gs pos="35000">
                <a:schemeClr val="accent2">
                  <a:tint val="37000"/>
                  <a:satMod val="300000"/>
                  <a:alpha val="45000"/>
                </a:schemeClr>
              </a:gs>
              <a:gs pos="100000">
                <a:schemeClr val="accent2">
                  <a:tint val="15000"/>
                  <a:satMod val="350000"/>
                  <a:alpha val="45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130615" tIns="65308" rIns="130615" bIns="65308" anchor="ctr"/>
          <a:lstStyle/>
          <a:p>
            <a:pPr algn="ctr">
              <a:defRPr/>
            </a:pPr>
            <a:endParaRPr lang="en-US" sz="2600">
              <a:solidFill>
                <a:prstClr val="black"/>
              </a:solidFill>
              <a:latin typeface="Calibri"/>
            </a:endParaRPr>
          </a:p>
        </p:txBody>
      </p:sp>
      <p:cxnSp>
        <p:nvCxnSpPr>
          <p:cNvPr id="38" name="Curved Connector 37"/>
          <p:cNvCxnSpPr>
            <a:stCxn id="37" idx="5"/>
            <a:endCxn id="36" idx="2"/>
          </p:cNvCxnSpPr>
          <p:nvPr/>
        </p:nvCxnSpPr>
        <p:spPr>
          <a:xfrm>
            <a:off x="4770120" y="3996690"/>
            <a:ext cx="4277360" cy="891540"/>
          </a:xfrm>
          <a:prstGeom prst="curvedConnector3">
            <a:avLst>
              <a:gd name="adj1" fmla="val 50000"/>
            </a:avLst>
          </a:prstGeom>
          <a:ln w="19050">
            <a:solidFill>
              <a:srgbClr val="C0504D"/>
            </a:solidFill>
            <a:prstDash val="sysDash"/>
            <a:tailEnd type="arrow"/>
          </a:ln>
        </p:spPr>
        <p:style>
          <a:lnRef idx="1">
            <a:schemeClr val="dk1"/>
          </a:lnRef>
          <a:fillRef idx="0">
            <a:schemeClr val="dk1"/>
          </a:fillRef>
          <a:effectRef idx="0">
            <a:schemeClr val="dk1"/>
          </a:effectRef>
          <a:fontRef idx="minor">
            <a:schemeClr val="tx1"/>
          </a:fontRef>
        </p:style>
      </p:cxnSp>
      <p:cxnSp>
        <p:nvCxnSpPr>
          <p:cNvPr id="60" name="Curved Connector 59"/>
          <p:cNvCxnSpPr/>
          <p:nvPr/>
        </p:nvCxnSpPr>
        <p:spPr>
          <a:xfrm>
            <a:off x="4340863" y="3712846"/>
            <a:ext cx="5328920" cy="1047750"/>
          </a:xfrm>
          <a:prstGeom prst="curvedConnector3">
            <a:avLst>
              <a:gd name="adj1" fmla="val 50000"/>
            </a:avLst>
          </a:prstGeom>
          <a:ln w="19050">
            <a:solidFill>
              <a:schemeClr val="accent2"/>
            </a:solidFill>
            <a:prstDash val="sysDash"/>
            <a:tailEnd type="arrow"/>
          </a:ln>
        </p:spPr>
        <p:style>
          <a:lnRef idx="1">
            <a:schemeClr val="dk1"/>
          </a:lnRef>
          <a:fillRef idx="0">
            <a:schemeClr val="dk1"/>
          </a:fillRef>
          <a:effectRef idx="0">
            <a:schemeClr val="dk1"/>
          </a:effectRef>
          <a:fontRef idx="minor">
            <a:schemeClr val="tx1"/>
          </a:fontRef>
        </p:style>
      </p:cxnSp>
      <p:sp>
        <p:nvSpPr>
          <p:cNvPr id="63" name="Cube 62"/>
          <p:cNvSpPr/>
          <p:nvPr/>
        </p:nvSpPr>
        <p:spPr>
          <a:xfrm>
            <a:off x="8255000" y="4570096"/>
            <a:ext cx="396240" cy="641984"/>
          </a:xfrm>
          <a:prstGeom prst="cube">
            <a:avLst/>
          </a:prstGeom>
          <a:gradFill flip="none" rotWithShape="1">
            <a:gsLst>
              <a:gs pos="0">
                <a:schemeClr val="accent2">
                  <a:tint val="50000"/>
                  <a:satMod val="300000"/>
                  <a:alpha val="60000"/>
                </a:schemeClr>
              </a:gs>
              <a:gs pos="35000">
                <a:schemeClr val="accent2">
                  <a:tint val="37000"/>
                  <a:satMod val="300000"/>
                  <a:alpha val="60000"/>
                </a:schemeClr>
              </a:gs>
              <a:gs pos="100000">
                <a:schemeClr val="accent2">
                  <a:tint val="15000"/>
                  <a:satMod val="350000"/>
                  <a:alpha val="60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130615" tIns="65308" rIns="130615" bIns="65308" anchor="ctr"/>
          <a:lstStyle/>
          <a:p>
            <a:pPr algn="ctr">
              <a:defRPr/>
            </a:pPr>
            <a:endParaRPr lang="en-US" sz="2600">
              <a:solidFill>
                <a:prstClr val="black"/>
              </a:solidFill>
              <a:latin typeface="Calibri"/>
            </a:endParaRPr>
          </a:p>
        </p:txBody>
      </p:sp>
      <p:sp>
        <p:nvSpPr>
          <p:cNvPr id="64" name="Cube 63"/>
          <p:cNvSpPr/>
          <p:nvPr/>
        </p:nvSpPr>
        <p:spPr>
          <a:xfrm>
            <a:off x="3200402" y="4116706"/>
            <a:ext cx="637541" cy="405764"/>
          </a:xfrm>
          <a:prstGeom prst="cube">
            <a:avLst/>
          </a:prstGeom>
          <a:gradFill flip="none" rotWithShape="1">
            <a:gsLst>
              <a:gs pos="0">
                <a:schemeClr val="accent2">
                  <a:tint val="50000"/>
                  <a:satMod val="300000"/>
                  <a:alpha val="45000"/>
                </a:schemeClr>
              </a:gs>
              <a:gs pos="35000">
                <a:schemeClr val="accent2">
                  <a:tint val="37000"/>
                  <a:satMod val="300000"/>
                  <a:alpha val="45000"/>
                </a:schemeClr>
              </a:gs>
              <a:gs pos="100000">
                <a:schemeClr val="accent2">
                  <a:tint val="15000"/>
                  <a:satMod val="350000"/>
                  <a:alpha val="45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lIns="130615" tIns="65308" rIns="130615" bIns="65308" anchor="ctr"/>
          <a:lstStyle/>
          <a:p>
            <a:pPr algn="ctr">
              <a:defRPr/>
            </a:pPr>
            <a:endParaRPr lang="en-US" sz="2600">
              <a:solidFill>
                <a:prstClr val="black"/>
              </a:solidFill>
              <a:latin typeface="Calibri"/>
            </a:endParaRPr>
          </a:p>
        </p:txBody>
      </p:sp>
      <p:cxnSp>
        <p:nvCxnSpPr>
          <p:cNvPr id="65" name="Curved Connector 64"/>
          <p:cNvCxnSpPr>
            <a:stCxn id="64" idx="5"/>
            <a:endCxn id="63" idx="2"/>
          </p:cNvCxnSpPr>
          <p:nvPr/>
        </p:nvCxnSpPr>
        <p:spPr>
          <a:xfrm>
            <a:off x="3837941" y="4269106"/>
            <a:ext cx="4417059" cy="659130"/>
          </a:xfrm>
          <a:prstGeom prst="curvedConnector3">
            <a:avLst>
              <a:gd name="adj1" fmla="val 50000"/>
            </a:avLst>
          </a:prstGeom>
          <a:ln w="19050">
            <a:solidFill>
              <a:srgbClr val="C0504D"/>
            </a:solidFill>
            <a:prstDash val="sysDash"/>
            <a:tailEnd type="arrow"/>
          </a:ln>
        </p:spPr>
        <p:style>
          <a:lnRef idx="1">
            <a:schemeClr val="dk1"/>
          </a:lnRef>
          <a:fillRef idx="0">
            <a:schemeClr val="dk1"/>
          </a:fillRef>
          <a:effectRef idx="0">
            <a:schemeClr val="dk1"/>
          </a:effectRef>
          <a:fontRef idx="minor">
            <a:schemeClr val="tx1"/>
          </a:fontRef>
        </p:style>
      </p:cxnSp>
      <p:sp>
        <p:nvSpPr>
          <p:cNvPr id="5" name="TextBox 4"/>
          <p:cNvSpPr txBox="1">
            <a:spLocks noChangeArrowheads="1"/>
          </p:cNvSpPr>
          <p:nvPr/>
        </p:nvSpPr>
        <p:spPr bwMode="auto">
          <a:xfrm>
            <a:off x="5864863" y="3581401"/>
            <a:ext cx="1531556" cy="3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15" tIns="65308" rIns="130615" bIns="6530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600">
                <a:solidFill>
                  <a:prstClr val="black"/>
                </a:solidFill>
              </a:rPr>
              <a:t>Match + Action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par>
                          <p:cTn id="19" fill="hold" nodeType="afterGroup">
                            <p:stCondLst>
                              <p:cond delay="1000"/>
                            </p:stCondLst>
                            <p:childTnLst>
                              <p:par>
                                <p:cTn id="20" presetID="10"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left)">
                                      <p:cBhvr>
                                        <p:cTn id="31" dur="1000"/>
                                        <p:tgtEl>
                                          <p:spTgt spid="65"/>
                                        </p:tgtEl>
                                      </p:cBhvr>
                                    </p:animEffect>
                                  </p:childTnLst>
                                </p:cTn>
                              </p:par>
                            </p:childTnLst>
                          </p:cTn>
                        </p:par>
                        <p:par>
                          <p:cTn id="32" fill="hold" nodeType="afterGroup">
                            <p:stCondLst>
                              <p:cond delay="1500"/>
                            </p:stCondLst>
                            <p:childTnLst>
                              <p:par>
                                <p:cTn id="33" presetID="10" presetClass="entr" presetSubtype="0" fill="hold" nodeType="after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203202" y="140970"/>
            <a:ext cx="14310360" cy="1371600"/>
          </a:xfrm>
        </p:spPr>
        <p:txBody>
          <a:bodyPr>
            <a:normAutofit/>
          </a:bodyPr>
          <a:lstStyle/>
          <a:p>
            <a:pPr eaLnBrk="1" hangingPunct="1">
              <a:defRPr/>
            </a:pPr>
            <a:r>
              <a:rPr lang="en-US" dirty="0" smtClean="0">
                <a:latin typeface="Calibri" charset="0"/>
              </a:rPr>
              <a:t>The set of packets from A that can reach B</a:t>
            </a:r>
            <a:endParaRPr lang="en-US" dirty="0">
              <a:latin typeface="Calibri" charset="0"/>
            </a:endParaRPr>
          </a:p>
        </p:txBody>
      </p:sp>
      <p:cxnSp>
        <p:nvCxnSpPr>
          <p:cNvPr id="20" name="Straight Connector 19"/>
          <p:cNvCxnSpPr/>
          <p:nvPr/>
        </p:nvCxnSpPr>
        <p:spPr>
          <a:xfrm>
            <a:off x="3611880" y="4829176"/>
            <a:ext cx="3048000" cy="112585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743960" y="3000376"/>
            <a:ext cx="2915920" cy="92202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8455661" y="4911092"/>
            <a:ext cx="3048000" cy="10553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488680" y="3000376"/>
            <a:ext cx="2875280" cy="104584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828800" y="4396740"/>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6807" name="Picture 56" descr="black-server-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423" y="3819526"/>
            <a:ext cx="1689099"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Connector 60"/>
          <p:cNvCxnSpPr/>
          <p:nvPr/>
        </p:nvCxnSpPr>
        <p:spPr>
          <a:xfrm>
            <a:off x="12298680" y="4402456"/>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6809" name="Picture 55" descr="black-server-ic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02" y="3819526"/>
            <a:ext cx="1691640"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2" descr="router-down-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6160" y="3899536"/>
            <a:ext cx="2306320" cy="11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494282" y="3819526"/>
            <a:ext cx="1925320" cy="1009650"/>
          </a:xfrm>
          <a:prstGeom prst="roundRect">
            <a:avLst/>
          </a:prstGeom>
        </p:spPr>
        <p:style>
          <a:lnRef idx="1">
            <a:schemeClr val="accent2"/>
          </a:lnRef>
          <a:fillRef idx="3">
            <a:schemeClr val="accent2"/>
          </a:fillRef>
          <a:effectRef idx="2">
            <a:schemeClr val="accent2"/>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1" name="Rounded Rectangle 40"/>
          <p:cNvSpPr/>
          <p:nvPr/>
        </p:nvSpPr>
        <p:spPr>
          <a:xfrm>
            <a:off x="6614162" y="2465072"/>
            <a:ext cx="1925320" cy="100965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2" name="Rounded Rectangle 41"/>
          <p:cNvSpPr/>
          <p:nvPr/>
        </p:nvSpPr>
        <p:spPr>
          <a:xfrm>
            <a:off x="10487663" y="3952876"/>
            <a:ext cx="1925320" cy="100965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3" name="Rounded Rectangle 42"/>
          <p:cNvSpPr/>
          <p:nvPr/>
        </p:nvSpPr>
        <p:spPr>
          <a:xfrm>
            <a:off x="6614162" y="5686426"/>
            <a:ext cx="1925320" cy="1011554"/>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pic>
        <p:nvPicPr>
          <p:cNvPr id="7681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2240" y="4181476"/>
            <a:ext cx="1422400" cy="3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1480" y="2769872"/>
            <a:ext cx="15875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81640" y="4257676"/>
            <a:ext cx="1689101" cy="4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axis_onl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22" y="2255520"/>
            <a:ext cx="3126741" cy="192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594362" y="2889886"/>
            <a:ext cx="1772920" cy="102108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6" name="Cube 65"/>
          <p:cNvSpPr/>
          <p:nvPr/>
        </p:nvSpPr>
        <p:spPr>
          <a:xfrm>
            <a:off x="5151122" y="2577466"/>
            <a:ext cx="698501" cy="847724"/>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7" name="Cube 66"/>
          <p:cNvSpPr/>
          <p:nvPr/>
        </p:nvSpPr>
        <p:spPr>
          <a:xfrm>
            <a:off x="5151122" y="4829176"/>
            <a:ext cx="972821" cy="56007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8" name="Cube 67"/>
          <p:cNvSpPr/>
          <p:nvPr/>
        </p:nvSpPr>
        <p:spPr>
          <a:xfrm>
            <a:off x="9751063" y="2653666"/>
            <a:ext cx="635000" cy="474344"/>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9" name="Cube 68"/>
          <p:cNvSpPr/>
          <p:nvPr/>
        </p:nvSpPr>
        <p:spPr>
          <a:xfrm>
            <a:off x="9784082" y="5457826"/>
            <a:ext cx="891541" cy="22860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cxnSp>
        <p:nvCxnSpPr>
          <p:cNvPr id="71" name="Curved Connector 70"/>
          <p:cNvCxnSpPr/>
          <p:nvPr/>
        </p:nvCxnSpPr>
        <p:spPr>
          <a:xfrm flipV="1">
            <a:off x="2197101" y="2889886"/>
            <a:ext cx="2954019" cy="535304"/>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2" name="Curved Connector 71"/>
          <p:cNvCxnSpPr>
            <a:endCxn id="67" idx="2"/>
          </p:cNvCxnSpPr>
          <p:nvPr/>
        </p:nvCxnSpPr>
        <p:spPr>
          <a:xfrm>
            <a:off x="2176781" y="3535680"/>
            <a:ext cx="2974339" cy="1644016"/>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3" name="Curved Connector 72"/>
          <p:cNvCxnSpPr>
            <a:endCxn id="68" idx="1"/>
          </p:cNvCxnSpPr>
          <p:nvPr/>
        </p:nvCxnSpPr>
        <p:spPr>
          <a:xfrm flipV="1">
            <a:off x="5783581" y="2771776"/>
            <a:ext cx="4206240" cy="215264"/>
          </a:xfrm>
          <a:prstGeom prst="curvedConnector4">
            <a:avLst>
              <a:gd name="adj1" fmla="val 47172"/>
              <a:gd name="adj2" fmla="val 282101"/>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4" name="Curved Connector 73"/>
          <p:cNvCxnSpPr>
            <a:stCxn id="67" idx="4"/>
            <a:endCxn id="69" idx="2"/>
          </p:cNvCxnSpPr>
          <p:nvPr/>
        </p:nvCxnSpPr>
        <p:spPr>
          <a:xfrm>
            <a:off x="5935981" y="5179696"/>
            <a:ext cx="3848099" cy="421004"/>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pic>
        <p:nvPicPr>
          <p:cNvPr id="75" name="Picture 74" descr="axis_onl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691623" y="2291716"/>
            <a:ext cx="3124200" cy="19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Cube 75"/>
          <p:cNvSpPr/>
          <p:nvPr/>
        </p:nvSpPr>
        <p:spPr>
          <a:xfrm>
            <a:off x="13299442" y="2815590"/>
            <a:ext cx="635000" cy="474346"/>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77" name="Cube 76"/>
          <p:cNvSpPr/>
          <p:nvPr/>
        </p:nvSpPr>
        <p:spPr>
          <a:xfrm>
            <a:off x="12854943" y="3421380"/>
            <a:ext cx="889000" cy="22860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cxnSp>
        <p:nvCxnSpPr>
          <p:cNvPr id="78" name="Curved Connector 77"/>
          <p:cNvCxnSpPr>
            <a:stCxn id="69" idx="4"/>
            <a:endCxn id="77" idx="3"/>
          </p:cNvCxnSpPr>
          <p:nvPr/>
        </p:nvCxnSpPr>
        <p:spPr>
          <a:xfrm flipV="1">
            <a:off x="10599421" y="3649980"/>
            <a:ext cx="2661920" cy="1950720"/>
          </a:xfrm>
          <a:prstGeom prst="curvedConnector2">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9" name="Curved Connector 78"/>
          <p:cNvCxnSpPr>
            <a:stCxn id="68" idx="5"/>
            <a:endCxn id="76" idx="1"/>
          </p:cNvCxnSpPr>
          <p:nvPr/>
        </p:nvCxnSpPr>
        <p:spPr>
          <a:xfrm>
            <a:off x="10386063" y="2830832"/>
            <a:ext cx="3152139" cy="102870"/>
          </a:xfrm>
          <a:prstGeom prst="curvedConnector4">
            <a:avLst>
              <a:gd name="adj1" fmla="val 46226"/>
              <a:gd name="adj2" fmla="val -443024"/>
            </a:avLst>
          </a:prstGeom>
          <a:ln w="19050">
            <a:prstDash val="sysDash"/>
            <a:tailEnd type="arrow"/>
          </a:ln>
        </p:spPr>
        <p:style>
          <a:lnRef idx="1">
            <a:schemeClr val="dk1"/>
          </a:lnRef>
          <a:fillRef idx="0">
            <a:schemeClr val="dk1"/>
          </a:fillRef>
          <a:effectRef idx="0">
            <a:schemeClr val="dk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92703" y="2200276"/>
            <a:ext cx="1577339" cy="26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8141" y="4362450"/>
            <a:ext cx="1574800" cy="2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750301" y="2004060"/>
            <a:ext cx="2618739"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89063" y="5084446"/>
            <a:ext cx="2481579" cy="297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691621" y="1403986"/>
            <a:ext cx="2773680" cy="8743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 name="TextBox 69"/>
          <p:cNvSpPr txBox="1"/>
          <p:nvPr/>
        </p:nvSpPr>
        <p:spPr>
          <a:xfrm>
            <a:off x="319232" y="4675133"/>
            <a:ext cx="706717"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A</a:t>
            </a:r>
          </a:p>
        </p:txBody>
      </p:sp>
      <p:sp>
        <p:nvSpPr>
          <p:cNvPr id="80" name="TextBox 79"/>
          <p:cNvSpPr txBox="1"/>
          <p:nvPr/>
        </p:nvSpPr>
        <p:spPr>
          <a:xfrm>
            <a:off x="13464034" y="4883249"/>
            <a:ext cx="673524"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B</a:t>
            </a:r>
          </a:p>
        </p:txBody>
      </p:sp>
      <p:pic>
        <p:nvPicPr>
          <p:cNvPr id="76840"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75120" y="5972176"/>
            <a:ext cx="181864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500"/>
                                        <p:tgtEl>
                                          <p:spTgt spid="73"/>
                                        </p:tgtEl>
                                      </p:cBhvr>
                                    </p:animEffect>
                                  </p:childTnLst>
                                </p:cTn>
                              </p:par>
                              <p:par>
                                <p:cTn id="36" presetID="10" presetClass="entr" presetSubtype="0" fill="hold"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500"/>
                                        <p:tgtEl>
                                          <p:spTgt spid="74"/>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childTnLst>
                          </p:cTn>
                        </p:par>
                        <p:par>
                          <p:cTn id="46" fill="hold" nodeType="afterGroup">
                            <p:stCondLst>
                              <p:cond delay="1000"/>
                            </p:stCondLst>
                            <p:childTnLst>
                              <p:par>
                                <p:cTn id="47" presetID="10"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par>
                                <p:cTn id="58" presetID="10" presetClass="entr" presetSubtype="0"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fade">
                                      <p:cBhvr>
                                        <p:cTn id="60" dur="500"/>
                                        <p:tgtEl>
                                          <p:spTgt spid="78"/>
                                        </p:tgtEl>
                                      </p:cBhvr>
                                    </p:animEffect>
                                  </p:childTnLst>
                                </p:cTn>
                              </p:par>
                              <p:par>
                                <p:cTn id="61" presetID="10"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fade">
                                      <p:cBhvr>
                                        <p:cTn id="67" dur="500"/>
                                        <p:tgtEl>
                                          <p:spTgt spid="7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childTnLst>
                          </p:cTn>
                        </p:par>
                        <p:par>
                          <p:cTn id="71" fill="hold" nodeType="afterGroup">
                            <p:stCondLst>
                              <p:cond delay="1000"/>
                            </p:stCondLst>
                            <p:childTnLst>
                              <p:par>
                                <p:cTn id="72" presetID="10" presetClass="entr" presetSubtype="0"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6" grpId="0" animBg="1"/>
      <p:bldP spid="67" grpId="0" animBg="1"/>
      <p:bldP spid="68" grpId="0" animBg="1"/>
      <p:bldP spid="69" grpId="0" animBg="1"/>
      <p:bldP spid="76" grpId="0" animBg="1"/>
      <p:bldP spid="7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3"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762" y="3819526"/>
            <a:ext cx="3126741" cy="19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53"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2682" y="4145280"/>
            <a:ext cx="3126741" cy="192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53"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7562" y="1573530"/>
            <a:ext cx="3126741" cy="192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3"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2" y="2005966"/>
            <a:ext cx="3126741" cy="192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itle 1"/>
          <p:cNvSpPr>
            <a:spLocks noGrp="1"/>
          </p:cNvSpPr>
          <p:nvPr>
            <p:ph type="title"/>
          </p:nvPr>
        </p:nvSpPr>
        <p:spPr/>
        <p:txBody>
          <a:bodyPr/>
          <a:lstStyle/>
          <a:p>
            <a:pPr eaLnBrk="1" hangingPunct="1"/>
            <a:r>
              <a:rPr lang="en-US">
                <a:latin typeface="Calibri" charset="0"/>
              </a:rPr>
              <a:t>All packets from A that can reach B</a:t>
            </a:r>
          </a:p>
        </p:txBody>
      </p:sp>
      <p:cxnSp>
        <p:nvCxnSpPr>
          <p:cNvPr id="20" name="Straight Connector 19"/>
          <p:cNvCxnSpPr/>
          <p:nvPr/>
        </p:nvCxnSpPr>
        <p:spPr>
          <a:xfrm>
            <a:off x="3611880" y="4829176"/>
            <a:ext cx="3048000" cy="112585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743960" y="3000376"/>
            <a:ext cx="2915920" cy="92202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8455661" y="4911092"/>
            <a:ext cx="3048000" cy="10553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488680" y="3000376"/>
            <a:ext cx="2875280" cy="104584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828800" y="4396740"/>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8859" name="Picture 56" descr="black-server-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423" y="3819526"/>
            <a:ext cx="1689099"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Connector 60"/>
          <p:cNvCxnSpPr/>
          <p:nvPr/>
        </p:nvCxnSpPr>
        <p:spPr>
          <a:xfrm>
            <a:off x="12298680" y="4402456"/>
            <a:ext cx="73406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78861" name="Picture 55" descr="black-server-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02" y="3819526"/>
            <a:ext cx="1691640"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494282" y="3819526"/>
            <a:ext cx="1925320" cy="100965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1" name="Rounded Rectangle 40"/>
          <p:cNvSpPr/>
          <p:nvPr/>
        </p:nvSpPr>
        <p:spPr>
          <a:xfrm>
            <a:off x="6614162" y="2465072"/>
            <a:ext cx="1925320" cy="100965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2" name="Rounded Rectangle 41"/>
          <p:cNvSpPr/>
          <p:nvPr/>
        </p:nvSpPr>
        <p:spPr>
          <a:xfrm>
            <a:off x="10487663" y="3952876"/>
            <a:ext cx="1925320" cy="1009650"/>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43" name="Rounded Rectangle 42"/>
          <p:cNvSpPr/>
          <p:nvPr/>
        </p:nvSpPr>
        <p:spPr>
          <a:xfrm>
            <a:off x="6614162" y="5686426"/>
            <a:ext cx="1925320" cy="1011554"/>
          </a:xfrm>
          <a:prstGeom prst="roundRect">
            <a:avLst/>
          </a:prstGeom>
        </p:spPr>
        <p:style>
          <a:lnRef idx="1">
            <a:schemeClr val="accent1"/>
          </a:lnRef>
          <a:fillRef idx="3">
            <a:schemeClr val="accent1"/>
          </a:fillRef>
          <a:effectRef idx="2">
            <a:schemeClr val="accent1"/>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pic>
        <p:nvPicPr>
          <p:cNvPr id="7886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2240" y="4181476"/>
            <a:ext cx="1422400" cy="36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61480" y="2769872"/>
            <a:ext cx="15875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81640" y="4257676"/>
            <a:ext cx="1689101" cy="4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9"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75120" y="5972176"/>
            <a:ext cx="181864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0" name="Picture 54"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2" y="2255520"/>
            <a:ext cx="3126741" cy="192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594362" y="2889886"/>
            <a:ext cx="1772920" cy="102108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6" name="Cube 65"/>
          <p:cNvSpPr/>
          <p:nvPr/>
        </p:nvSpPr>
        <p:spPr>
          <a:xfrm>
            <a:off x="5151122" y="2577466"/>
            <a:ext cx="698501" cy="847724"/>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7" name="Cube 66"/>
          <p:cNvSpPr/>
          <p:nvPr/>
        </p:nvSpPr>
        <p:spPr>
          <a:xfrm>
            <a:off x="5151122" y="4829176"/>
            <a:ext cx="972821" cy="56007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8" name="Cube 67"/>
          <p:cNvSpPr/>
          <p:nvPr/>
        </p:nvSpPr>
        <p:spPr>
          <a:xfrm>
            <a:off x="9751063" y="2653666"/>
            <a:ext cx="635000" cy="474344"/>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69" name="Cube 68"/>
          <p:cNvSpPr/>
          <p:nvPr/>
        </p:nvSpPr>
        <p:spPr>
          <a:xfrm>
            <a:off x="9784082" y="5457826"/>
            <a:ext cx="891541" cy="22860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pic>
        <p:nvPicPr>
          <p:cNvPr id="78876" name="Picture 74" descr="axis_onl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91623" y="2291716"/>
            <a:ext cx="3124200" cy="19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Cube 75"/>
          <p:cNvSpPr/>
          <p:nvPr/>
        </p:nvSpPr>
        <p:spPr>
          <a:xfrm>
            <a:off x="13299442" y="2815590"/>
            <a:ext cx="635000" cy="474346"/>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77" name="Cube 76"/>
          <p:cNvSpPr/>
          <p:nvPr/>
        </p:nvSpPr>
        <p:spPr>
          <a:xfrm>
            <a:off x="12854943" y="3421380"/>
            <a:ext cx="889000" cy="228600"/>
          </a:xfrm>
          <a:prstGeom prst="cube">
            <a:avLst/>
          </a:prstGeom>
          <a:gradFill flip="none" rotWithShape="1">
            <a:gsLst>
              <a:gs pos="0">
                <a:schemeClr val="accent6">
                  <a:tint val="100000"/>
                  <a:shade val="100000"/>
                  <a:satMod val="130000"/>
                  <a:alpha val="77000"/>
                </a:schemeClr>
              </a:gs>
              <a:gs pos="100000">
                <a:schemeClr val="accent6">
                  <a:tint val="50000"/>
                  <a:shade val="100000"/>
                  <a:satMod val="350000"/>
                  <a:alpha val="77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grpSp>
        <p:nvGrpSpPr>
          <p:cNvPr id="3" name="Group 2"/>
          <p:cNvGrpSpPr>
            <a:grpSpLocks/>
          </p:cNvGrpSpPr>
          <p:nvPr/>
        </p:nvGrpSpPr>
        <p:grpSpPr bwMode="auto">
          <a:xfrm>
            <a:off x="2176783" y="2771776"/>
            <a:ext cx="11361419" cy="2828924"/>
            <a:chOff x="1360488" y="2309813"/>
            <a:chExt cx="7100887" cy="2357437"/>
          </a:xfrm>
        </p:grpSpPr>
        <p:cxnSp>
          <p:nvCxnSpPr>
            <p:cNvPr id="71" name="Curved Connector 70"/>
            <p:cNvCxnSpPr/>
            <p:nvPr/>
          </p:nvCxnSpPr>
          <p:spPr>
            <a:xfrm flipV="1">
              <a:off x="1373188" y="2408238"/>
              <a:ext cx="1846262" cy="446087"/>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2" name="Curved Connector 71"/>
            <p:cNvCxnSpPr>
              <a:endCxn id="67" idx="2"/>
            </p:cNvCxnSpPr>
            <p:nvPr/>
          </p:nvCxnSpPr>
          <p:spPr>
            <a:xfrm>
              <a:off x="1360488" y="2946400"/>
              <a:ext cx="1858962" cy="1370013"/>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3" name="Curved Connector 72"/>
            <p:cNvCxnSpPr>
              <a:endCxn id="68" idx="1"/>
            </p:cNvCxnSpPr>
            <p:nvPr/>
          </p:nvCxnSpPr>
          <p:spPr>
            <a:xfrm flipV="1">
              <a:off x="3614738" y="2309813"/>
              <a:ext cx="2628900" cy="179387"/>
            </a:xfrm>
            <a:prstGeom prst="curvedConnector4">
              <a:avLst>
                <a:gd name="adj1" fmla="val 47172"/>
                <a:gd name="adj2" fmla="val 282101"/>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4" name="Curved Connector 73"/>
            <p:cNvCxnSpPr>
              <a:stCxn id="67" idx="4"/>
              <a:endCxn id="69" idx="2"/>
            </p:cNvCxnSpPr>
            <p:nvPr/>
          </p:nvCxnSpPr>
          <p:spPr>
            <a:xfrm>
              <a:off x="3709988" y="4316413"/>
              <a:ext cx="2405062" cy="350837"/>
            </a:xfrm>
            <a:prstGeom prst="curvedConnector3">
              <a:avLst>
                <a:gd name="adj1" fmla="val 50000"/>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8" name="Curved Connector 77"/>
            <p:cNvCxnSpPr>
              <a:stCxn id="69" idx="4"/>
              <a:endCxn id="77" idx="3"/>
            </p:cNvCxnSpPr>
            <p:nvPr/>
          </p:nvCxnSpPr>
          <p:spPr>
            <a:xfrm flipV="1">
              <a:off x="6624638" y="3041650"/>
              <a:ext cx="1663700" cy="1625600"/>
            </a:xfrm>
            <a:prstGeom prst="curvedConnector2">
              <a:avLst/>
            </a:prstGeom>
            <a:ln w="19050">
              <a:prstDash val="sysDash"/>
              <a:tailEnd type="arrow"/>
            </a:ln>
          </p:spPr>
          <p:style>
            <a:lnRef idx="1">
              <a:schemeClr val="dk1"/>
            </a:lnRef>
            <a:fillRef idx="0">
              <a:schemeClr val="dk1"/>
            </a:fillRef>
            <a:effectRef idx="0">
              <a:schemeClr val="dk1"/>
            </a:effectRef>
            <a:fontRef idx="minor">
              <a:schemeClr val="tx1"/>
            </a:fontRef>
          </p:style>
        </p:cxnSp>
        <p:cxnSp>
          <p:nvCxnSpPr>
            <p:cNvPr id="79" name="Curved Connector 78"/>
            <p:cNvCxnSpPr>
              <a:stCxn id="68" idx="5"/>
              <a:endCxn id="76" idx="1"/>
            </p:cNvCxnSpPr>
            <p:nvPr/>
          </p:nvCxnSpPr>
          <p:spPr>
            <a:xfrm>
              <a:off x="6491288" y="2359025"/>
              <a:ext cx="1970087" cy="85725"/>
            </a:xfrm>
            <a:prstGeom prst="curvedConnector4">
              <a:avLst>
                <a:gd name="adj1" fmla="val 46226"/>
                <a:gd name="adj2" fmla="val -443024"/>
              </a:avLst>
            </a:prstGeom>
            <a:ln w="19050">
              <a:prstDash val="sysDash"/>
              <a:tailEnd type="arrow"/>
            </a:ln>
          </p:spPr>
          <p:style>
            <a:lnRef idx="1">
              <a:schemeClr val="dk1"/>
            </a:lnRef>
            <a:fillRef idx="0">
              <a:schemeClr val="dk1"/>
            </a:fillRef>
            <a:effectRef idx="0">
              <a:schemeClr val="dk1"/>
            </a:effectRef>
            <a:fontRef idx="minor">
              <a:schemeClr val="tx1"/>
            </a:fontRef>
          </p:style>
        </p:cxnSp>
      </p:grpSp>
      <p:sp>
        <p:nvSpPr>
          <p:cNvPr id="82" name="Cube 67"/>
          <p:cNvSpPr/>
          <p:nvPr/>
        </p:nvSpPr>
        <p:spPr>
          <a:xfrm>
            <a:off x="9751784" y="2818604"/>
            <a:ext cx="316938" cy="331417"/>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84" name="Cube 67"/>
          <p:cNvSpPr/>
          <p:nvPr/>
        </p:nvSpPr>
        <p:spPr>
          <a:xfrm>
            <a:off x="9821775" y="5458360"/>
            <a:ext cx="666894" cy="240786"/>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85" name="Cube 67"/>
          <p:cNvSpPr/>
          <p:nvPr/>
        </p:nvSpPr>
        <p:spPr>
          <a:xfrm>
            <a:off x="5156390" y="2818604"/>
            <a:ext cx="480427" cy="606491"/>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86" name="Cube 67"/>
          <p:cNvSpPr/>
          <p:nvPr/>
        </p:nvSpPr>
        <p:spPr>
          <a:xfrm>
            <a:off x="5118066" y="4963260"/>
            <a:ext cx="818962" cy="436420"/>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88" name="Cube 67"/>
          <p:cNvSpPr/>
          <p:nvPr/>
        </p:nvSpPr>
        <p:spPr>
          <a:xfrm>
            <a:off x="1217538" y="3169829"/>
            <a:ext cx="818962" cy="436420"/>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sp>
        <p:nvSpPr>
          <p:cNvPr id="87" name="Cube 67"/>
          <p:cNvSpPr/>
          <p:nvPr/>
        </p:nvSpPr>
        <p:spPr>
          <a:xfrm>
            <a:off x="594842" y="3493925"/>
            <a:ext cx="818962" cy="436420"/>
          </a:xfrm>
          <a:prstGeom prst="cube">
            <a:avLst/>
          </a:prstGeom>
        </p:spPr>
        <p:style>
          <a:lnRef idx="0">
            <a:schemeClr val="accent4"/>
          </a:lnRef>
          <a:fillRef idx="3">
            <a:schemeClr val="accent4"/>
          </a:fillRef>
          <a:effectRef idx="3">
            <a:schemeClr val="accent4"/>
          </a:effectRef>
          <a:fontRef idx="minor">
            <a:schemeClr val="lt1"/>
          </a:fontRef>
        </p:style>
        <p:txBody>
          <a:bodyPr lIns="130615" tIns="65308" rIns="130615" bIns="65308" anchor="ctr"/>
          <a:lstStyle/>
          <a:p>
            <a:pPr algn="ctr">
              <a:defRPr/>
            </a:pPr>
            <a:endParaRPr lang="en-US" sz="2600">
              <a:solidFill>
                <a:prstClr val="white"/>
              </a:solidFill>
              <a:latin typeface="Calibri"/>
            </a:endParaRPr>
          </a:p>
        </p:txBody>
      </p:sp>
      <p:cxnSp>
        <p:nvCxnSpPr>
          <p:cNvPr id="89" name="Curved Connector 77"/>
          <p:cNvCxnSpPr>
            <a:stCxn id="77" idx="4"/>
            <a:endCxn id="84" idx="4"/>
          </p:cNvCxnSpPr>
          <p:nvPr/>
        </p:nvCxnSpPr>
        <p:spPr>
          <a:xfrm flipH="1">
            <a:off x="10408922" y="3564256"/>
            <a:ext cx="3258821" cy="2044064"/>
          </a:xfrm>
          <a:prstGeom prst="curvedConnector3">
            <a:avLst>
              <a:gd name="adj1" fmla="val -20730"/>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90" name="Curved Connector 77"/>
          <p:cNvCxnSpPr>
            <a:stCxn id="76" idx="1"/>
            <a:endCxn id="82" idx="4"/>
          </p:cNvCxnSpPr>
          <p:nvPr/>
        </p:nvCxnSpPr>
        <p:spPr>
          <a:xfrm rot="16200000" flipH="1" flipV="1">
            <a:off x="11724006" y="1199517"/>
            <a:ext cx="80010" cy="3548379"/>
          </a:xfrm>
          <a:prstGeom prst="curvedConnector4">
            <a:avLst>
              <a:gd name="adj1" fmla="val -340584"/>
              <a:gd name="adj2" fmla="val 52236"/>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91" name="Curved Connector 77"/>
          <p:cNvCxnSpPr>
            <a:endCxn id="86" idx="4"/>
          </p:cNvCxnSpPr>
          <p:nvPr/>
        </p:nvCxnSpPr>
        <p:spPr>
          <a:xfrm rot="10800000">
            <a:off x="5791202" y="5236846"/>
            <a:ext cx="4030981" cy="371474"/>
          </a:xfrm>
          <a:prstGeom prst="curvedConnector3">
            <a:avLst>
              <a:gd name="adj1" fmla="val 50000"/>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92" name="Curved Connector 77"/>
          <p:cNvCxnSpPr>
            <a:endCxn id="85" idx="4"/>
          </p:cNvCxnSpPr>
          <p:nvPr/>
        </p:nvCxnSpPr>
        <p:spPr>
          <a:xfrm rot="10800000" flipV="1">
            <a:off x="5516882" y="3013710"/>
            <a:ext cx="4234181" cy="152400"/>
          </a:xfrm>
          <a:prstGeom prst="curvedConnector3">
            <a:avLst>
              <a:gd name="adj1" fmla="val 50000"/>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103" name="Curved Connector 77"/>
          <p:cNvCxnSpPr>
            <a:endCxn id="87" idx="4"/>
          </p:cNvCxnSpPr>
          <p:nvPr/>
        </p:nvCxnSpPr>
        <p:spPr>
          <a:xfrm rot="10800000">
            <a:off x="1267461" y="3766186"/>
            <a:ext cx="3850640" cy="1470660"/>
          </a:xfrm>
          <a:prstGeom prst="curvedConnector3">
            <a:avLst>
              <a:gd name="adj1" fmla="val 50000"/>
            </a:avLst>
          </a:prstGeom>
          <a:ln>
            <a:prstDash val="sysDash"/>
            <a:tailEnd type="arrow"/>
          </a:ln>
        </p:spPr>
        <p:style>
          <a:lnRef idx="2">
            <a:schemeClr val="dk1"/>
          </a:lnRef>
          <a:fillRef idx="0">
            <a:schemeClr val="dk1"/>
          </a:fillRef>
          <a:effectRef idx="1">
            <a:schemeClr val="dk1"/>
          </a:effectRef>
          <a:fontRef idx="minor">
            <a:schemeClr val="tx1"/>
          </a:fontRef>
        </p:style>
      </p:cxnSp>
      <p:cxnSp>
        <p:nvCxnSpPr>
          <p:cNvPr id="108" name="Curved Connector 77"/>
          <p:cNvCxnSpPr/>
          <p:nvPr/>
        </p:nvCxnSpPr>
        <p:spPr>
          <a:xfrm rot="16200000" flipH="1" flipV="1">
            <a:off x="3387410" y="1220788"/>
            <a:ext cx="260984" cy="3637280"/>
          </a:xfrm>
          <a:prstGeom prst="curvedConnector3">
            <a:avLst>
              <a:gd name="adj1" fmla="val -139539"/>
            </a:avLst>
          </a:prstGeom>
          <a:ln>
            <a:prstDash val="sysDash"/>
            <a:tailEnd type="arrow"/>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313221" y="4751238"/>
            <a:ext cx="706717"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A</a:t>
            </a:r>
          </a:p>
        </p:txBody>
      </p:sp>
      <p:sp>
        <p:nvSpPr>
          <p:cNvPr id="53" name="TextBox 52"/>
          <p:cNvSpPr txBox="1"/>
          <p:nvPr/>
        </p:nvSpPr>
        <p:spPr>
          <a:xfrm>
            <a:off x="13515343" y="4923109"/>
            <a:ext cx="673524" cy="1009055"/>
          </a:xfrm>
          <a:prstGeom prst="rect">
            <a:avLst/>
          </a:prstGeom>
          <a:noFill/>
          <a:effectLst>
            <a:outerShdw blurRad="50800" dist="38100" dir="8100000" algn="tr" rotWithShape="0">
              <a:prstClr val="black">
                <a:alpha val="40000"/>
              </a:prstClr>
            </a:outerShdw>
          </a:effectLst>
        </p:spPr>
        <p:txBody>
          <a:bodyPr wrap="none" lIns="130615" tIns="65308" rIns="130615" bIns="6530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7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a typeface="ＭＳ Ｐゴシック" charset="0"/>
                <a:cs typeface="ＭＳ Ｐゴシック" charset="0"/>
              </a:rPr>
              <a:t>B</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par>
                                <p:cTn id="13" presetID="10"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childTnLst>
                          </p:cTn>
                        </p:par>
                        <p:par>
                          <p:cTn id="31" fill="hold" nodeType="after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0"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500"/>
                                        <p:tgtEl>
                                          <p:spTgt spid="103"/>
                                        </p:tgtEl>
                                      </p:cBhvr>
                                    </p:animEffect>
                                  </p:childTnLst>
                                </p:cTn>
                              </p:par>
                              <p:par>
                                <p:cTn id="43" presetID="10" presetClass="entr" presetSubtype="0" fill="hold"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childTnLst>
                                </p:cTn>
                              </p:par>
                            </p:childTnLst>
                          </p:cTn>
                        </p:par>
                        <p:par>
                          <p:cTn id="46" fill="hold" nodeType="afterGroup">
                            <p:stCondLst>
                              <p:cond delay="500"/>
                            </p:stCondLst>
                            <p:childTnLst>
                              <p:par>
                                <p:cTn id="47" presetID="10" presetClass="entr" presetSubtype="0"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par>
                                <p:cTn id="50" presetID="10" presetClass="entr" presetSubtype="0" fill="hold"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3" name="Content Placeholder 2"/>
          <p:cNvSpPr>
            <a:spLocks noGrp="1"/>
          </p:cNvSpPr>
          <p:nvPr>
            <p:ph idx="1"/>
          </p:nvPr>
        </p:nvSpPr>
        <p:spPr/>
        <p:txBody>
          <a:bodyPr/>
          <a:lstStyle/>
          <a:p>
            <a:pPr>
              <a:defRPr/>
            </a:pPr>
            <a:r>
              <a:rPr lang="en-US" dirty="0">
                <a:latin typeface="Calibri" charset="0"/>
              </a:rPr>
              <a:t>Reachability and </a:t>
            </a:r>
            <a:r>
              <a:rPr lang="en-US" dirty="0" smtClean="0">
                <a:latin typeface="Calibri" charset="0"/>
              </a:rPr>
              <a:t>loops</a:t>
            </a:r>
            <a:endParaRPr lang="en-US" dirty="0">
              <a:latin typeface="Calibri" charset="0"/>
            </a:endParaRPr>
          </a:p>
          <a:p>
            <a:pPr>
              <a:defRPr/>
            </a:pPr>
            <a:r>
              <a:rPr lang="en-US" dirty="0">
                <a:latin typeface="Calibri" charset="0"/>
              </a:rPr>
              <a:t>P</a:t>
            </a:r>
            <a:r>
              <a:rPr lang="en-US" dirty="0" smtClean="0">
                <a:latin typeface="Calibri" charset="0"/>
              </a:rPr>
              <a:t>rove </a:t>
            </a:r>
            <a:r>
              <a:rPr lang="en-US" dirty="0">
                <a:latin typeface="Calibri" charset="0"/>
              </a:rPr>
              <a:t>two groups are </a:t>
            </a:r>
            <a:r>
              <a:rPr lang="en-US" dirty="0" smtClean="0">
                <a:latin typeface="Calibri" charset="0"/>
              </a:rPr>
              <a:t>isolated</a:t>
            </a:r>
          </a:p>
          <a:p>
            <a:pPr>
              <a:defRPr/>
            </a:pPr>
            <a:r>
              <a:rPr lang="en-US" dirty="0" smtClean="0">
                <a:latin typeface="Calibri" charset="0"/>
              </a:rPr>
              <a:t>Regardless </a:t>
            </a:r>
            <a:r>
              <a:rPr lang="en-US" dirty="0">
                <a:latin typeface="Calibri" charset="0"/>
              </a:rPr>
              <a:t>of protocol or </a:t>
            </a:r>
            <a:r>
              <a:rPr lang="en-US" dirty="0" smtClean="0">
                <a:latin typeface="Calibri" charset="0"/>
              </a:rPr>
              <a:t>layer</a:t>
            </a:r>
          </a:p>
          <a:p>
            <a:pPr>
              <a:defRPr/>
            </a:pPr>
            <a:r>
              <a:rPr lang="en-US" dirty="0" smtClean="0">
                <a:latin typeface="Calibri" charset="0"/>
              </a:rPr>
              <a:t>Analogy to Boolean algebra</a:t>
            </a:r>
            <a:endParaRPr lang="en-US" dirty="0">
              <a:latin typeface="Calibri" charset="0"/>
            </a:endParaRPr>
          </a:p>
          <a:p>
            <a:pPr marL="0" indent="0">
              <a:buNone/>
              <a:defRPr/>
            </a:pPr>
            <a:r>
              <a:rPr lang="en-US" dirty="0" smtClean="0">
                <a:latin typeface="Calibri" charset="0"/>
              </a:rPr>
              <a:t>Follow-on</a:t>
            </a:r>
            <a:endParaRPr lang="en-US" dirty="0" smtClean="0">
              <a:solidFill>
                <a:schemeClr val="tx2"/>
              </a:solidFill>
              <a:latin typeface="Calibri" charset="0"/>
            </a:endParaRPr>
          </a:p>
          <a:p>
            <a:pPr marL="578247" lvl="1" indent="-578247">
              <a:buFont typeface="+mj-lt"/>
              <a:buAutoNum type="arabicPeriod"/>
              <a:defRPr/>
            </a:pPr>
            <a:r>
              <a:rPr lang="en-US" dirty="0" err="1" smtClean="0">
                <a:solidFill>
                  <a:schemeClr val="tx2"/>
                </a:solidFill>
                <a:latin typeface="Calibri" charset="0"/>
              </a:rPr>
              <a:t>NetPlumber</a:t>
            </a:r>
            <a:r>
              <a:rPr lang="en-US" dirty="0" smtClean="0">
                <a:solidFill>
                  <a:schemeClr val="tx2"/>
                </a:solidFill>
                <a:latin typeface="Calibri" charset="0"/>
              </a:rPr>
              <a:t>: Dynamic </a:t>
            </a:r>
            <a:r>
              <a:rPr lang="en-US" dirty="0">
                <a:solidFill>
                  <a:schemeClr val="tx2"/>
                </a:solidFill>
                <a:latin typeface="Calibri" charset="0"/>
              </a:rPr>
              <a:t>checking </a:t>
            </a:r>
            <a:r>
              <a:rPr lang="en-US" dirty="0" smtClean="0">
                <a:solidFill>
                  <a:schemeClr val="tx2"/>
                </a:solidFill>
                <a:latin typeface="Calibri" charset="0"/>
              </a:rPr>
              <a:t>for Google’s </a:t>
            </a:r>
            <a:r>
              <a:rPr lang="en-US" dirty="0" err="1" smtClean="0">
                <a:solidFill>
                  <a:schemeClr val="tx2"/>
                </a:solidFill>
                <a:latin typeface="Calibri" charset="0"/>
              </a:rPr>
              <a:t>OpenFlow</a:t>
            </a:r>
            <a:r>
              <a:rPr lang="en-US" dirty="0" smtClean="0">
                <a:solidFill>
                  <a:schemeClr val="tx2"/>
                </a:solidFill>
                <a:latin typeface="Calibri" charset="0"/>
              </a:rPr>
              <a:t> WAN </a:t>
            </a:r>
            <a:r>
              <a:rPr lang="en-US" dirty="0">
                <a:solidFill>
                  <a:schemeClr val="tx2"/>
                </a:solidFill>
                <a:latin typeface="Calibri" charset="0"/>
              </a:rPr>
              <a:t>10,000 times per second</a:t>
            </a:r>
          </a:p>
          <a:p>
            <a:pPr marL="578247" lvl="1" indent="-578247">
              <a:buFont typeface="+mj-lt"/>
              <a:buAutoNum type="arabicPeriod"/>
              <a:defRPr/>
            </a:pPr>
            <a:r>
              <a:rPr lang="en-US" dirty="0">
                <a:solidFill>
                  <a:schemeClr val="tx2"/>
                </a:solidFill>
                <a:latin typeface="Calibri" charset="0"/>
              </a:rPr>
              <a:t>ATPG: Testing every forwarding rule 10-times per second</a:t>
            </a:r>
            <a:endParaRPr lang="en-US" dirty="0">
              <a:latin typeface="Calibri" charset="0"/>
            </a:endParaRPr>
          </a:p>
          <a:p>
            <a:pPr marL="578247" lvl="1" indent="-578247">
              <a:buFont typeface="+mj-lt"/>
              <a:buAutoNum type="arabicPeriod"/>
              <a:defRPr/>
            </a:pPr>
            <a:endParaRPr lang="en-US" dirty="0">
              <a:latin typeface="Calibri" charset="0"/>
            </a:endParaRPr>
          </a:p>
          <a:p>
            <a:pPr marL="0" indent="0">
              <a:buNone/>
              <a:defRPr/>
            </a:pPr>
            <a:endParaRPr lang="en-US" dirty="0">
              <a:latin typeface="Calibri" charset="0"/>
            </a:endParaRPr>
          </a:p>
          <a:p>
            <a:endParaRPr lang="en-US" dirty="0"/>
          </a:p>
        </p:txBody>
      </p:sp>
    </p:spTree>
    <p:extLst>
      <p:ext uri="{BB962C8B-B14F-4D97-AF65-F5344CB8AC3E}">
        <p14:creationId xmlns:p14="http://schemas.microsoft.com/office/powerpoint/2010/main" val="3815210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Architectural Principles</a:t>
            </a:r>
          </a:p>
        </p:txBody>
      </p:sp>
      <p:sp>
        <p:nvSpPr>
          <p:cNvPr id="3" name="Content Placeholder 2"/>
          <p:cNvSpPr>
            <a:spLocks noGrp="1"/>
          </p:cNvSpPr>
          <p:nvPr>
            <p:ph idx="1"/>
          </p:nvPr>
        </p:nvSpPr>
        <p:spPr>
          <a:xfrm>
            <a:off x="731520" y="2291931"/>
            <a:ext cx="13167360" cy="5431156"/>
          </a:xfrm>
        </p:spPr>
        <p:txBody>
          <a:bodyPr>
            <a:normAutofit/>
          </a:bodyPr>
          <a:lstStyle/>
          <a:p>
            <a:pPr marL="0" indent="0" algn="ctr">
              <a:buNone/>
            </a:pPr>
            <a:r>
              <a:rPr lang="en-US" sz="3600" dirty="0"/>
              <a:t>Dumb and simple</a:t>
            </a:r>
          </a:p>
          <a:p>
            <a:pPr marL="0" indent="0" algn="ctr">
              <a:buNone/>
            </a:pPr>
            <a:r>
              <a:rPr lang="en-US" dirty="0" err="1" smtClean="0">
                <a:solidFill>
                  <a:srgbClr val="FFFF00"/>
                </a:solidFill>
                <a:latin typeface="Wingdings 3"/>
              </a:rPr>
              <a:t>i</a:t>
            </a:r>
            <a:r>
              <a:rPr lang="en-US" dirty="0" smtClean="0"/>
              <a:t> </a:t>
            </a:r>
          </a:p>
          <a:p>
            <a:pPr marL="0" indent="0" algn="ctr">
              <a:buNone/>
            </a:pPr>
            <a:r>
              <a:rPr lang="en-US" dirty="0"/>
              <a:t>S</a:t>
            </a:r>
            <a:r>
              <a:rPr lang="en-US" dirty="0" smtClean="0"/>
              <a:t>treamlined, fast, low-cost, easy to maintain, infrequent upgrades.</a:t>
            </a:r>
          </a:p>
          <a:p>
            <a:pPr marL="0" indent="0">
              <a:buNone/>
            </a:pPr>
            <a:endParaRPr lang="en-US" dirty="0"/>
          </a:p>
          <a:p>
            <a:pPr marL="0" indent="0" algn="ctr">
              <a:buNone/>
            </a:pPr>
            <a:endParaRPr lang="en-US" sz="3600" dirty="0"/>
          </a:p>
          <a:p>
            <a:pPr marL="0" indent="0" algn="ctr">
              <a:buNone/>
            </a:pPr>
            <a:r>
              <a:rPr lang="en-US" sz="3600" dirty="0"/>
              <a:t>Reliable in-order delivery can be built on top, at the end-points.</a:t>
            </a:r>
          </a:p>
          <a:p>
            <a:pPr marL="0" indent="0" algn="ctr">
              <a:buNone/>
            </a:pPr>
            <a:r>
              <a:rPr lang="en-US" dirty="0" err="1">
                <a:solidFill>
                  <a:srgbClr val="FFFF00"/>
                </a:solidFill>
                <a:latin typeface="Wingdings 3"/>
              </a:rPr>
              <a:t>i</a:t>
            </a:r>
            <a:r>
              <a:rPr lang="en-US" dirty="0"/>
              <a:t> </a:t>
            </a:r>
          </a:p>
          <a:p>
            <a:pPr marL="0" indent="0" algn="ctr">
              <a:buNone/>
            </a:pPr>
            <a:r>
              <a:rPr lang="en-US" dirty="0" smtClean="0"/>
              <a:t>Intelligent end-points (computers).</a:t>
            </a:r>
            <a:endParaRPr lang="en-US" dirty="0"/>
          </a:p>
        </p:txBody>
      </p:sp>
      <p:sp>
        <p:nvSpPr>
          <p:cNvPr id="5" name="Oval 4"/>
          <p:cNvSpPr/>
          <p:nvPr/>
        </p:nvSpPr>
        <p:spPr>
          <a:xfrm>
            <a:off x="3306629" y="2275007"/>
            <a:ext cx="774402" cy="712420"/>
          </a:xfrm>
          <a:prstGeom prst="ellipse">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3600" b="1" dirty="0">
                <a:solidFill>
                  <a:schemeClr val="bg1"/>
                </a:solidFill>
                <a:latin typeface="Arial Black"/>
                <a:cs typeface="Arial Black"/>
              </a:rPr>
              <a:t>1</a:t>
            </a:r>
            <a:endParaRPr lang="en-US" sz="3600" dirty="0">
              <a:solidFill>
                <a:schemeClr val="bg1"/>
              </a:solidFill>
              <a:latin typeface="Arial Black"/>
              <a:cs typeface="Arial Black"/>
            </a:endParaRPr>
          </a:p>
        </p:txBody>
      </p:sp>
      <p:sp>
        <p:nvSpPr>
          <p:cNvPr id="7" name="Oval 6"/>
          <p:cNvSpPr/>
          <p:nvPr/>
        </p:nvSpPr>
        <p:spPr>
          <a:xfrm>
            <a:off x="559881" y="5258874"/>
            <a:ext cx="774402" cy="712420"/>
          </a:xfrm>
          <a:prstGeom prst="ellipse">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3600" dirty="0">
                <a:solidFill>
                  <a:schemeClr val="bg1"/>
                </a:solidFill>
                <a:latin typeface="Arial Black"/>
                <a:cs typeface="Arial Black"/>
              </a:rPr>
              <a:t>2</a:t>
            </a:r>
          </a:p>
        </p:txBody>
      </p:sp>
    </p:spTree>
    <p:extLst>
      <p:ext uri="{BB962C8B-B14F-4D97-AF65-F5344CB8AC3E}">
        <p14:creationId xmlns:p14="http://schemas.microsoft.com/office/powerpoint/2010/main" val="38995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&lt;The End&gt;</a:t>
            </a:r>
            <a:endParaRPr lang="en-US" dirty="0"/>
          </a:p>
        </p:txBody>
      </p:sp>
      <p:sp>
        <p:nvSpPr>
          <p:cNvPr id="4" name="Slide Number Placeholder 3"/>
          <p:cNvSpPr>
            <a:spLocks noGrp="1"/>
          </p:cNvSpPr>
          <p:nvPr>
            <p:ph type="sldNum" sz="quarter" idx="12"/>
          </p:nvPr>
        </p:nvSpPr>
        <p:spPr/>
        <p:txBody>
          <a:bodyPr/>
          <a:lstStyle/>
          <a:p>
            <a:fld id="{502431CD-A83D-384C-97C7-66FF0CCEF56F}" type="slidenum">
              <a:rPr lang="en-US" smtClean="0"/>
              <a:t>60</a:t>
            </a:fld>
            <a:endParaRPr lang="en-US" dirty="0"/>
          </a:p>
        </p:txBody>
      </p:sp>
    </p:spTree>
    <p:extLst>
      <p:ext uri="{BB962C8B-B14F-4D97-AF65-F5344CB8AC3E}">
        <p14:creationId xmlns:p14="http://schemas.microsoft.com/office/powerpoint/2010/main" val="34303336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329254" y="5307447"/>
            <a:ext cx="3351792" cy="839726"/>
            <a:chOff x="1440388" y="5124530"/>
            <a:chExt cx="11770921" cy="2234514"/>
          </a:xfrm>
        </p:grpSpPr>
        <p:sp>
          <p:nvSpPr>
            <p:cNvPr id="18" name="Can 17"/>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29" idx="6"/>
              <a:endCxn id="21"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Can 20"/>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24"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26"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8" idx="2"/>
              <a:endCxn id="24"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95" name="Group 94"/>
          <p:cNvGrpSpPr/>
          <p:nvPr/>
        </p:nvGrpSpPr>
        <p:grpSpPr>
          <a:xfrm>
            <a:off x="6109150" y="4871657"/>
            <a:ext cx="4193445" cy="2073636"/>
            <a:chOff x="7265079" y="4662656"/>
            <a:chExt cx="4193444" cy="2073636"/>
          </a:xfrm>
        </p:grpSpPr>
        <p:grpSp>
          <p:nvGrpSpPr>
            <p:cNvPr id="43" name="Group 42"/>
            <p:cNvGrpSpPr/>
            <p:nvPr/>
          </p:nvGrpSpPr>
          <p:grpSpPr>
            <a:xfrm>
              <a:off x="7685905" y="5279611"/>
              <a:ext cx="3351792" cy="839726"/>
              <a:chOff x="1440388" y="5124530"/>
              <a:chExt cx="11770921" cy="2234514"/>
            </a:xfrm>
          </p:grpSpPr>
          <p:sp>
            <p:nvSpPr>
              <p:cNvPr id="44" name="Can 43"/>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a:stCxn id="55" idx="6"/>
                <a:endCxn id="47"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7" name="Can 46"/>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50"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0" name="Can 49"/>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a:stCxn id="5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Can 51"/>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a:stCxn id="54" idx="2"/>
                <a:endCxn id="50"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30" name="Group 29"/>
            <p:cNvGrpSpPr/>
            <p:nvPr/>
          </p:nvGrpSpPr>
          <p:grpSpPr>
            <a:xfrm>
              <a:off x="7265079" y="5896566"/>
              <a:ext cx="3351792" cy="839726"/>
              <a:chOff x="1440388" y="5124530"/>
              <a:chExt cx="11770921" cy="2234514"/>
            </a:xfrm>
          </p:grpSpPr>
          <p:sp>
            <p:nvSpPr>
              <p:cNvPr id="31" name="Can 30"/>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a:stCxn id="42" idx="6"/>
                <a:endCxn id="34"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Can 33"/>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37"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7" name="Can 36"/>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9"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41" idx="2"/>
                <a:endCxn id="37"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56" name="Group 55"/>
            <p:cNvGrpSpPr/>
            <p:nvPr/>
          </p:nvGrpSpPr>
          <p:grpSpPr>
            <a:xfrm>
              <a:off x="8106731" y="4662656"/>
              <a:ext cx="3351792" cy="836551"/>
              <a:chOff x="1440388" y="5124530"/>
              <a:chExt cx="11770921" cy="2226065"/>
            </a:xfrm>
          </p:grpSpPr>
          <p:sp>
            <p:nvSpPr>
              <p:cNvPr id="57" name="Can 56"/>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stCxn id="68" idx="6"/>
                <a:endCxn id="60"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0" name="Can 59"/>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endCxn id="63"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Can 62"/>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a:stCxn id="65" idx="4"/>
              </p:cNvCxnSpPr>
              <p:nvPr/>
            </p:nvCxnSpPr>
            <p:spPr>
              <a:xfrm flipV="1">
                <a:off x="7145109" y="6493347"/>
                <a:ext cx="2733850" cy="570442"/>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5" name="Can 64"/>
              <p:cNvSpPr/>
              <p:nvPr/>
            </p:nvSpPr>
            <p:spPr>
              <a:xfrm>
                <a:off x="5467030" y="6776984"/>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a:stCxn id="67" idx="2"/>
                <a:endCxn id="63"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grpSp>
        <p:nvGrpSpPr>
          <p:cNvPr id="216" name="Group 215"/>
          <p:cNvGrpSpPr/>
          <p:nvPr/>
        </p:nvGrpSpPr>
        <p:grpSpPr>
          <a:xfrm>
            <a:off x="8461632" y="2572216"/>
            <a:ext cx="6731754" cy="5791909"/>
            <a:chOff x="9202587" y="2999944"/>
            <a:chExt cx="6731753" cy="5791909"/>
          </a:xfrm>
        </p:grpSpPr>
        <p:grpSp>
          <p:nvGrpSpPr>
            <p:cNvPr id="136" name="Group 135"/>
            <p:cNvGrpSpPr/>
            <p:nvPr/>
          </p:nvGrpSpPr>
          <p:grpSpPr>
            <a:xfrm>
              <a:off x="11740896" y="2999944"/>
              <a:ext cx="4193444" cy="2073636"/>
              <a:chOff x="7265079" y="4662656"/>
              <a:chExt cx="4193444" cy="2073636"/>
            </a:xfrm>
          </p:grpSpPr>
          <p:grpSp>
            <p:nvGrpSpPr>
              <p:cNvPr id="137" name="Group 136"/>
              <p:cNvGrpSpPr/>
              <p:nvPr/>
            </p:nvGrpSpPr>
            <p:grpSpPr>
              <a:xfrm>
                <a:off x="7685905" y="5279611"/>
                <a:ext cx="3351792" cy="839726"/>
                <a:chOff x="1440388" y="5124530"/>
                <a:chExt cx="11770921" cy="2234514"/>
              </a:xfrm>
            </p:grpSpPr>
            <p:sp>
              <p:nvSpPr>
                <p:cNvPr id="164" name="Can 163"/>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Connector 164"/>
                <p:cNvCxnSpPr>
                  <a:stCxn id="175" idx="6"/>
                  <a:endCxn id="167"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7" name="Can 166"/>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8" name="Straight Connector 167"/>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a:endCxn id="170"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0" name="Can 169"/>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1" name="Straight Connector 170"/>
                <p:cNvCxnSpPr>
                  <a:stCxn id="17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2" name="Can 171"/>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a:stCxn id="174" idx="2"/>
                  <a:endCxn id="170"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4" name="Oval 173"/>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138" name="Group 137"/>
              <p:cNvGrpSpPr/>
              <p:nvPr/>
            </p:nvGrpSpPr>
            <p:grpSpPr>
              <a:xfrm>
                <a:off x="7265079" y="5896566"/>
                <a:ext cx="3351792" cy="839726"/>
                <a:chOff x="1440388" y="5124530"/>
                <a:chExt cx="11770921" cy="2234514"/>
              </a:xfrm>
            </p:grpSpPr>
            <p:sp>
              <p:nvSpPr>
                <p:cNvPr id="152" name="Can 151"/>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a:stCxn id="163" idx="6"/>
                  <a:endCxn id="155"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5" name="Can 154"/>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a:endCxn id="158"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8" name="Can 157"/>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p:cNvCxnSpPr>
                  <a:stCxn id="160"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0" name="Can 159"/>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1" name="Straight Connector 160"/>
                <p:cNvCxnSpPr>
                  <a:stCxn id="162" idx="2"/>
                  <a:endCxn id="158"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139" name="Group 138"/>
              <p:cNvGrpSpPr/>
              <p:nvPr/>
            </p:nvGrpSpPr>
            <p:grpSpPr>
              <a:xfrm>
                <a:off x="8106731" y="4662656"/>
                <a:ext cx="3351792" cy="839726"/>
                <a:chOff x="1440388" y="5124530"/>
                <a:chExt cx="11770921" cy="2234514"/>
              </a:xfrm>
            </p:grpSpPr>
            <p:sp>
              <p:nvSpPr>
                <p:cNvPr id="140" name="Can 139"/>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51" idx="6"/>
                  <a:endCxn id="143"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3" name="Can 142"/>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Connector 143"/>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a:endCxn id="146"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6" name="Can 145"/>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Connector 146"/>
                <p:cNvCxnSpPr>
                  <a:stCxn id="148"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8" name="Can 147"/>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9" name="Straight Connector 148"/>
                <p:cNvCxnSpPr>
                  <a:stCxn id="150" idx="2"/>
                  <a:endCxn id="146"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grpSp>
          <p:nvGrpSpPr>
            <p:cNvPr id="96" name="Group 95"/>
            <p:cNvGrpSpPr/>
            <p:nvPr/>
          </p:nvGrpSpPr>
          <p:grpSpPr>
            <a:xfrm>
              <a:off x="10473732" y="4860012"/>
              <a:ext cx="4193444" cy="2073636"/>
              <a:chOff x="7265079" y="4662656"/>
              <a:chExt cx="4193444" cy="2073636"/>
            </a:xfrm>
          </p:grpSpPr>
          <p:grpSp>
            <p:nvGrpSpPr>
              <p:cNvPr id="97" name="Group 96"/>
              <p:cNvGrpSpPr/>
              <p:nvPr/>
            </p:nvGrpSpPr>
            <p:grpSpPr>
              <a:xfrm>
                <a:off x="7685905" y="5279611"/>
                <a:ext cx="3351792" cy="839726"/>
                <a:chOff x="1440388" y="5124530"/>
                <a:chExt cx="11770921" cy="2234514"/>
              </a:xfrm>
            </p:grpSpPr>
            <p:sp>
              <p:nvSpPr>
                <p:cNvPr id="124" name="Can 123"/>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5" name="Straight Connector 124"/>
                <p:cNvCxnSpPr>
                  <a:stCxn id="135" idx="6"/>
                  <a:endCxn id="127"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7" name="Can 126"/>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130"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0" name="Can 129"/>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a:stCxn id="13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2" name="Can 131"/>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3" name="Straight Connector 132"/>
                <p:cNvCxnSpPr>
                  <a:stCxn id="134" idx="2"/>
                  <a:endCxn id="130"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4" name="Oval 133"/>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98" name="Group 97"/>
              <p:cNvGrpSpPr/>
              <p:nvPr/>
            </p:nvGrpSpPr>
            <p:grpSpPr>
              <a:xfrm>
                <a:off x="7265079" y="5896566"/>
                <a:ext cx="3351792" cy="839726"/>
                <a:chOff x="1440388" y="5124530"/>
                <a:chExt cx="11770921" cy="2234514"/>
              </a:xfrm>
            </p:grpSpPr>
            <p:sp>
              <p:nvSpPr>
                <p:cNvPr id="112" name="Can 111"/>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p:cNvCxnSpPr>
                  <a:stCxn id="123" idx="6"/>
                  <a:endCxn id="115"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5" name="Can 114"/>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18"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8" name="Can 117"/>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a:stCxn id="120"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0" name="Can 119"/>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Connector 120"/>
                <p:cNvCxnSpPr>
                  <a:stCxn id="122" idx="2"/>
                  <a:endCxn id="118"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99" name="Group 98"/>
              <p:cNvGrpSpPr/>
              <p:nvPr/>
            </p:nvGrpSpPr>
            <p:grpSpPr>
              <a:xfrm>
                <a:off x="8106731" y="4662656"/>
                <a:ext cx="3351792" cy="839726"/>
                <a:chOff x="1440388" y="5124530"/>
                <a:chExt cx="11770921" cy="2234514"/>
              </a:xfrm>
            </p:grpSpPr>
            <p:sp>
              <p:nvSpPr>
                <p:cNvPr id="100" name="Can 99"/>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a:stCxn id="111" idx="6"/>
                  <a:endCxn id="103"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3" name="Can 102"/>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106"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6" name="Can 105"/>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Connector 106"/>
                <p:cNvCxnSpPr>
                  <a:stCxn id="108"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8" name="Can 107"/>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a:stCxn id="110" idx="2"/>
                  <a:endCxn id="106"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0" name="Oval 109"/>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grpSp>
          <p:nvGrpSpPr>
            <p:cNvPr id="176" name="Group 175"/>
            <p:cNvGrpSpPr/>
            <p:nvPr/>
          </p:nvGrpSpPr>
          <p:grpSpPr>
            <a:xfrm>
              <a:off x="9202587" y="6718217"/>
              <a:ext cx="4193444" cy="2073636"/>
              <a:chOff x="7265079" y="4662656"/>
              <a:chExt cx="4193444" cy="2073636"/>
            </a:xfrm>
          </p:grpSpPr>
          <p:grpSp>
            <p:nvGrpSpPr>
              <p:cNvPr id="177" name="Group 176"/>
              <p:cNvGrpSpPr/>
              <p:nvPr/>
            </p:nvGrpSpPr>
            <p:grpSpPr>
              <a:xfrm>
                <a:off x="7685905" y="5279611"/>
                <a:ext cx="3351792" cy="839726"/>
                <a:chOff x="1440388" y="5124530"/>
                <a:chExt cx="11770921" cy="2234514"/>
              </a:xfrm>
            </p:grpSpPr>
            <p:sp>
              <p:nvSpPr>
                <p:cNvPr id="204" name="Can 203"/>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5" name="Straight Connector 204"/>
                <p:cNvCxnSpPr>
                  <a:stCxn id="215" idx="6"/>
                  <a:endCxn id="207"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7" name="Can 206"/>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8" name="Straight Connector 207"/>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a:endCxn id="210"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0" name="Can 209"/>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1" name="Straight Connector 210"/>
                <p:cNvCxnSpPr>
                  <a:stCxn id="212"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2" name="Can 211"/>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3" name="Straight Connector 212"/>
                <p:cNvCxnSpPr>
                  <a:stCxn id="214" idx="2"/>
                  <a:endCxn id="210"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4" name="Oval 213"/>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178" name="Group 177"/>
              <p:cNvGrpSpPr/>
              <p:nvPr/>
            </p:nvGrpSpPr>
            <p:grpSpPr>
              <a:xfrm>
                <a:off x="7265079" y="5896566"/>
                <a:ext cx="3351792" cy="839726"/>
                <a:chOff x="1440388" y="5124530"/>
                <a:chExt cx="11770921" cy="2234514"/>
              </a:xfrm>
            </p:grpSpPr>
            <p:sp>
              <p:nvSpPr>
                <p:cNvPr id="192" name="Can 191"/>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3" name="Straight Connector 192"/>
                <p:cNvCxnSpPr>
                  <a:stCxn id="203" idx="6"/>
                  <a:endCxn id="195"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5" name="Can 194"/>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6" name="Straight Connector 195"/>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endCxn id="198"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8" name="Can 197"/>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9" name="Straight Connector 198"/>
                <p:cNvCxnSpPr>
                  <a:stCxn id="200"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0" name="Can 199"/>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1" name="Straight Connector 200"/>
                <p:cNvCxnSpPr>
                  <a:stCxn id="202" idx="2"/>
                  <a:endCxn id="198"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nvGrpSpPr>
              <p:cNvPr id="179" name="Group 178"/>
              <p:cNvGrpSpPr/>
              <p:nvPr/>
            </p:nvGrpSpPr>
            <p:grpSpPr>
              <a:xfrm>
                <a:off x="8106731" y="4662656"/>
                <a:ext cx="3351792" cy="839726"/>
                <a:chOff x="1440388" y="5124530"/>
                <a:chExt cx="11770921" cy="2234514"/>
              </a:xfrm>
            </p:grpSpPr>
            <p:sp>
              <p:nvSpPr>
                <p:cNvPr id="180" name="Can 179"/>
                <p:cNvSpPr/>
                <p:nvPr/>
              </p:nvSpPr>
              <p:spPr>
                <a:xfrm>
                  <a:off x="6962465" y="5124530"/>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1" name="Straight Connector 180"/>
                <p:cNvCxnSpPr>
                  <a:stCxn id="191" idx="6"/>
                  <a:endCxn id="183" idx="2"/>
                </p:cNvCxnSpPr>
                <p:nvPr/>
              </p:nvCxnSpPr>
              <p:spPr>
                <a:xfrm>
                  <a:off x="1971439" y="5890769"/>
                  <a:ext cx="1299701" cy="1712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4583923" y="5518350"/>
                  <a:ext cx="2561187" cy="308211"/>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3" name="Can 182"/>
                <p:cNvSpPr/>
                <p:nvPr/>
              </p:nvSpPr>
              <p:spPr>
                <a:xfrm>
                  <a:off x="3271140" y="5621087"/>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4205617" y="6059619"/>
                  <a:ext cx="1867699" cy="1012618"/>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a:endCxn id="186" idx="0"/>
                </p:cNvCxnSpPr>
                <p:nvPr/>
              </p:nvCxnSpPr>
              <p:spPr>
                <a:xfrm>
                  <a:off x="8217499" y="5518352"/>
                  <a:ext cx="2136997" cy="84400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6" name="Can 185"/>
                <p:cNvSpPr/>
                <p:nvPr/>
              </p:nvSpPr>
              <p:spPr>
                <a:xfrm>
                  <a:off x="9515455" y="607555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p:cNvCxnSpPr>
                  <a:stCxn id="188" idx="4"/>
                </p:cNvCxnSpPr>
                <p:nvPr/>
              </p:nvCxnSpPr>
              <p:spPr>
                <a:xfrm flipV="1">
                  <a:off x="7145109" y="6501796"/>
                  <a:ext cx="2733850" cy="570443"/>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8" name="Can 187"/>
                <p:cNvSpPr/>
                <p:nvPr/>
              </p:nvSpPr>
              <p:spPr>
                <a:xfrm>
                  <a:off x="5467031" y="6785433"/>
                  <a:ext cx="1678078" cy="573611"/>
                </a:xfrm>
                <a:prstGeom prst="can">
                  <a:avLst>
                    <a:gd name="adj" fmla="val 50000"/>
                  </a:avLst>
                </a:prstGeom>
                <a:solidFill>
                  <a:schemeClr val="bg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9" name="Straight Connector 188"/>
                <p:cNvCxnSpPr>
                  <a:stCxn id="190" idx="2"/>
                  <a:endCxn id="186" idx="4"/>
                </p:cNvCxnSpPr>
                <p:nvPr/>
              </p:nvCxnSpPr>
              <p:spPr>
                <a:xfrm flipH="1" flipV="1">
                  <a:off x="11193533" y="6362359"/>
                  <a:ext cx="1488288" cy="7446"/>
                </a:xfrm>
                <a:prstGeom prst="line">
                  <a:avLst/>
                </a:prstGeom>
                <a:ln w="57150" cap="rnd"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0" name="Oval 189"/>
                <p:cNvSpPr/>
                <p:nvPr/>
              </p:nvSpPr>
              <p:spPr>
                <a:xfrm>
                  <a:off x="12681821" y="6121526"/>
                  <a:ext cx="529488" cy="496558"/>
                </a:xfrm>
                <a:prstGeom prst="ellipse">
                  <a:avLst/>
                </a:prstGeom>
                <a:solidFill>
                  <a:schemeClr val="bg1"/>
                </a:solid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1440388" y="5642490"/>
                  <a:ext cx="531051" cy="496558"/>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900" dirty="0">
                    <a:solidFill>
                      <a:srgbClr val="FFFFFF"/>
                    </a:solidFill>
                  </a:endParaRPr>
                </a:p>
              </p:txBody>
            </p:sp>
          </p:grpSp>
        </p:grpSp>
      </p:grpSp>
      <p:sp>
        <p:nvSpPr>
          <p:cNvPr id="2" name="Title 1"/>
          <p:cNvSpPr>
            <a:spLocks noGrp="1"/>
          </p:cNvSpPr>
          <p:nvPr>
            <p:ph type="title"/>
          </p:nvPr>
        </p:nvSpPr>
        <p:spPr/>
        <p:txBody>
          <a:bodyPr>
            <a:normAutofit/>
          </a:bodyPr>
          <a:lstStyle/>
          <a:p>
            <a:r>
              <a:rPr lang="en-US" sz="6000" dirty="0"/>
              <a:t>Architectural Principles</a:t>
            </a:r>
          </a:p>
        </p:txBody>
      </p:sp>
      <p:sp>
        <p:nvSpPr>
          <p:cNvPr id="3" name="Content Placeholder 2"/>
          <p:cNvSpPr>
            <a:spLocks noGrp="1"/>
          </p:cNvSpPr>
          <p:nvPr>
            <p:ph idx="1"/>
          </p:nvPr>
        </p:nvSpPr>
        <p:spPr>
          <a:xfrm>
            <a:off x="731520" y="2291931"/>
            <a:ext cx="13167360" cy="5431156"/>
          </a:xfrm>
        </p:spPr>
        <p:txBody>
          <a:bodyPr/>
          <a:lstStyle/>
          <a:p>
            <a:pPr marL="0" indent="0" algn="ctr">
              <a:buNone/>
            </a:pPr>
            <a:r>
              <a:rPr lang="en-US" dirty="0" smtClean="0"/>
              <a:t>Decentralized control</a:t>
            </a:r>
            <a:endParaRPr lang="en-US" dirty="0">
              <a:latin typeface="Wingdings 3"/>
            </a:endParaRPr>
          </a:p>
          <a:p>
            <a:pPr marL="0" indent="0" algn="ctr">
              <a:buNone/>
            </a:pPr>
            <a:r>
              <a:rPr lang="en-US" dirty="0" err="1" smtClean="0">
                <a:solidFill>
                  <a:srgbClr val="FFFF00"/>
                </a:solidFill>
                <a:latin typeface="Wingdings 3"/>
              </a:rPr>
              <a:t>i</a:t>
            </a:r>
            <a:r>
              <a:rPr lang="en-US" dirty="0" smtClean="0"/>
              <a:t> </a:t>
            </a:r>
          </a:p>
          <a:p>
            <a:pPr marL="0" indent="0" algn="ctr">
              <a:buNone/>
            </a:pPr>
            <a:r>
              <a:rPr lang="en-US" dirty="0" smtClean="0"/>
              <a:t>Rapid organic growth</a:t>
            </a:r>
          </a:p>
          <a:p>
            <a:endParaRPr lang="en-US" dirty="0" smtClean="0"/>
          </a:p>
          <a:p>
            <a:endParaRPr lang="en-US" dirty="0"/>
          </a:p>
        </p:txBody>
      </p:sp>
      <p:grpSp>
        <p:nvGrpSpPr>
          <p:cNvPr id="4" name="Group 3"/>
          <p:cNvGrpSpPr/>
          <p:nvPr/>
        </p:nvGrpSpPr>
        <p:grpSpPr>
          <a:xfrm>
            <a:off x="8535312" y="4345986"/>
            <a:ext cx="5058275" cy="3407806"/>
            <a:chOff x="8431800" y="4308098"/>
            <a:chExt cx="5058275" cy="3407806"/>
          </a:xfrm>
        </p:grpSpPr>
        <p:sp>
          <p:nvSpPr>
            <p:cNvPr id="1142" name="TextBox 1141"/>
            <p:cNvSpPr txBox="1"/>
            <p:nvPr/>
          </p:nvSpPr>
          <p:spPr>
            <a:xfrm>
              <a:off x="8431800" y="7214675"/>
              <a:ext cx="5058275" cy="501229"/>
            </a:xfrm>
            <a:prstGeom prst="rect">
              <a:avLst/>
            </a:prstGeom>
            <a:noFill/>
            <a:ln>
              <a:solidFill>
                <a:schemeClr val="bg1">
                  <a:lumMod val="65000"/>
                </a:schemeClr>
              </a:solidFill>
            </a:ln>
          </p:spPr>
          <p:txBody>
            <a:bodyPr wrap="square" lIns="130622" tIns="65311" rIns="130622" bIns="65311">
              <a:spAutoFit/>
            </a:bodyPr>
            <a:lstStyle/>
            <a:p>
              <a:pPr algn="ctr">
                <a:defRPr/>
              </a:pPr>
              <a:r>
                <a:rPr lang="en-US" sz="2400" dirty="0">
                  <a:latin typeface="+mj-lt"/>
                </a:rPr>
                <a:t>1969</a:t>
              </a:r>
            </a:p>
          </p:txBody>
        </p:sp>
        <p:pic>
          <p:nvPicPr>
            <p:cNvPr id="1143" name="Picture 1142"/>
            <p:cNvPicPr>
              <a:picLocks noChangeAspect="1"/>
            </p:cNvPicPr>
            <p:nvPr/>
          </p:nvPicPr>
          <p:blipFill>
            <a:blip r:embed="rId3">
              <a:biLevel thresh="75000"/>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657910" y="4308098"/>
              <a:ext cx="4396191" cy="2999485"/>
            </a:xfrm>
            <a:prstGeom prst="rect">
              <a:avLst/>
            </a:prstGeom>
          </p:spPr>
        </p:pic>
      </p:grpSp>
      <p:sp>
        <p:nvSpPr>
          <p:cNvPr id="1144" name="Oval 1143"/>
          <p:cNvSpPr/>
          <p:nvPr/>
        </p:nvSpPr>
        <p:spPr>
          <a:xfrm>
            <a:off x="4484649" y="2202654"/>
            <a:ext cx="774402" cy="712420"/>
          </a:xfrm>
          <a:prstGeom prst="ellipse">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r>
              <a:rPr lang="en-US" sz="3600" dirty="0">
                <a:solidFill>
                  <a:schemeClr val="bg1"/>
                </a:solidFill>
                <a:latin typeface="Arial Black"/>
                <a:cs typeface="Arial Black"/>
              </a:rPr>
              <a:t>3</a:t>
            </a:r>
          </a:p>
        </p:txBody>
      </p:sp>
    </p:spTree>
    <p:extLst>
      <p:ext uri="{BB962C8B-B14F-4D97-AF65-F5344CB8AC3E}">
        <p14:creationId xmlns:p14="http://schemas.microsoft.com/office/powerpoint/2010/main" val="6392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ntr" presetSubtype="0" fill="hold" nodeType="withEffect">
                                  <p:stCondLst>
                                    <p:cond delay="1000"/>
                                  </p:stCondLst>
                                  <p:childTnLst>
                                    <p:set>
                                      <p:cBhvr>
                                        <p:cTn id="29" dur="1" fill="hold">
                                          <p:stCondLst>
                                            <p:cond delay="0"/>
                                          </p:stCondLst>
                                        </p:cTn>
                                        <p:tgtEl>
                                          <p:spTgt spid="216"/>
                                        </p:tgtEl>
                                        <p:attrNameLst>
                                          <p:attrName>style.visibility</p:attrName>
                                        </p:attrNameLst>
                                      </p:cBhvr>
                                      <p:to>
                                        <p:strVal val="visible"/>
                                      </p:to>
                                    </p:set>
                                    <p:animEffect transition="in" filter="fade">
                                      <p:cBhvr>
                                        <p:cTn id="30"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4" name="Rectangle 14"/>
          <p:cNvSpPr>
            <a:spLocks noChangeArrowheads="1"/>
          </p:cNvSpPr>
          <p:nvPr/>
        </p:nvSpPr>
        <p:spPr bwMode="auto">
          <a:xfrm>
            <a:off x="10383522" y="2103121"/>
            <a:ext cx="1143000" cy="11087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12656" name="Freeform 16"/>
          <p:cNvSpPr>
            <a:spLocks/>
          </p:cNvSpPr>
          <p:nvPr/>
        </p:nvSpPr>
        <p:spPr bwMode="auto">
          <a:xfrm>
            <a:off x="10347964" y="4871086"/>
            <a:ext cx="1125221" cy="2274570"/>
          </a:xfrm>
          <a:custGeom>
            <a:avLst/>
            <a:gdLst>
              <a:gd name="T0" fmla="*/ 28 w 443"/>
              <a:gd name="T1" fmla="*/ 1194 h 1194"/>
              <a:gd name="T2" fmla="*/ 443 w 443"/>
              <a:gd name="T3" fmla="*/ 1194 h 1194"/>
              <a:gd name="T4" fmla="*/ 436 w 443"/>
              <a:gd name="T5" fmla="*/ 0 h 1194"/>
              <a:gd name="T6" fmla="*/ 246 w 443"/>
              <a:gd name="T7" fmla="*/ 112 h 1194"/>
              <a:gd name="T8" fmla="*/ 218 w 443"/>
              <a:gd name="T9" fmla="*/ 471 h 1194"/>
              <a:gd name="T10" fmla="*/ 120 w 443"/>
              <a:gd name="T11" fmla="*/ 478 h 1194"/>
              <a:gd name="T12" fmla="*/ 0 w 443"/>
              <a:gd name="T13" fmla="*/ 737 h 1194"/>
              <a:gd name="T14" fmla="*/ 28 w 443"/>
              <a:gd name="T15" fmla="*/ 1194 h 1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3" h="1194">
                <a:moveTo>
                  <a:pt x="28" y="1194"/>
                </a:moveTo>
                <a:lnTo>
                  <a:pt x="443" y="1194"/>
                </a:lnTo>
                <a:lnTo>
                  <a:pt x="436" y="0"/>
                </a:lnTo>
                <a:lnTo>
                  <a:pt x="246" y="112"/>
                </a:lnTo>
                <a:lnTo>
                  <a:pt x="218" y="471"/>
                </a:lnTo>
                <a:lnTo>
                  <a:pt x="120" y="478"/>
                </a:lnTo>
                <a:lnTo>
                  <a:pt x="0" y="737"/>
                </a:lnTo>
                <a:lnTo>
                  <a:pt x="28" y="1194"/>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a:defRPr/>
            </a:pPr>
            <a:endParaRPr lang="en-US"/>
          </a:p>
        </p:txBody>
      </p:sp>
      <p:pic>
        <p:nvPicPr>
          <p:cNvPr id="48131" name="Picture 2" descr="optge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 y="4"/>
            <a:ext cx="14996160" cy="837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60646" y="7907963"/>
            <a:ext cx="1858485" cy="384717"/>
          </a:xfrm>
          <a:prstGeom prst="rect">
            <a:avLst/>
          </a:prstGeom>
          <a:noFill/>
        </p:spPr>
        <p:txBody>
          <a:bodyPr wrap="none" lIns="91435" tIns="45718" rIns="91435" bIns="45718">
            <a:spAutoFit/>
          </a:bodyPr>
          <a:lstStyle/>
          <a:p>
            <a:pPr>
              <a:defRPr/>
            </a:pPr>
            <a:r>
              <a:rPr lang="en-US" dirty="0">
                <a:solidFill>
                  <a:schemeClr val="tx1">
                    <a:lumMod val="65000"/>
                  </a:schemeClr>
                </a:solidFill>
                <a:latin typeface="+mj-lt"/>
              </a:rPr>
              <a:t>The </a:t>
            </a:r>
            <a:r>
              <a:rPr lang="en-US" dirty="0" err="1">
                <a:solidFill>
                  <a:schemeClr val="tx1">
                    <a:lumMod val="65000"/>
                  </a:schemeClr>
                </a:solidFill>
                <a:latin typeface="+mj-lt"/>
              </a:rPr>
              <a:t>Opte</a:t>
            </a:r>
            <a:r>
              <a:rPr lang="en-US" dirty="0">
                <a:solidFill>
                  <a:schemeClr val="tx1">
                    <a:lumMod val="65000"/>
                  </a:schemeClr>
                </a:solidFill>
                <a:latin typeface="+mj-lt"/>
              </a:rPr>
              <a:t> Project</a:t>
            </a:r>
          </a:p>
        </p:txBody>
      </p:sp>
    </p:spTree>
    <p:extLst>
      <p:ext uri="{BB962C8B-B14F-4D97-AF65-F5344CB8AC3E}">
        <p14:creationId xmlns:p14="http://schemas.microsoft.com/office/powerpoint/2010/main" val="25112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Computers connected to Internet</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01028009"/>
              </p:ext>
            </p:extLst>
          </p:nvPr>
        </p:nvGraphicFramePr>
        <p:xfrm>
          <a:off x="1934300" y="1701167"/>
          <a:ext cx="10766094" cy="58390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321592" y="7783134"/>
            <a:ext cx="1285869" cy="384717"/>
          </a:xfrm>
          <a:prstGeom prst="rect">
            <a:avLst/>
          </a:prstGeom>
          <a:noFill/>
        </p:spPr>
        <p:txBody>
          <a:bodyPr wrap="none" lIns="91435" tIns="45718" rIns="91435" bIns="45718" rtlCol="0">
            <a:spAutoFit/>
          </a:bodyPr>
          <a:lstStyle/>
          <a:p>
            <a:r>
              <a:rPr lang="en-US" dirty="0" smtClean="0"/>
              <a:t>Source: ISC</a:t>
            </a:r>
            <a:endParaRPr lang="en-US" dirty="0"/>
          </a:p>
        </p:txBody>
      </p:sp>
      <p:sp>
        <p:nvSpPr>
          <p:cNvPr id="6" name="TextBox 5"/>
          <p:cNvSpPr txBox="1"/>
          <p:nvPr/>
        </p:nvSpPr>
        <p:spPr>
          <a:xfrm>
            <a:off x="489872" y="3613123"/>
            <a:ext cx="1380972" cy="538605"/>
          </a:xfrm>
          <a:prstGeom prst="rect">
            <a:avLst/>
          </a:prstGeom>
          <a:noFill/>
        </p:spPr>
        <p:txBody>
          <a:bodyPr wrap="none" lIns="91435" tIns="45718" rIns="91435" bIns="45718" rtlCol="0">
            <a:spAutoFit/>
          </a:bodyPr>
          <a:lstStyle/>
          <a:p>
            <a:r>
              <a:rPr lang="en-US" sz="2900" dirty="0"/>
              <a:t>Millions</a:t>
            </a:r>
          </a:p>
        </p:txBody>
      </p:sp>
      <p:sp>
        <p:nvSpPr>
          <p:cNvPr id="7" name="TextBox 6"/>
          <p:cNvSpPr txBox="1"/>
          <p:nvPr/>
        </p:nvSpPr>
        <p:spPr>
          <a:xfrm>
            <a:off x="1199563" y="1814184"/>
            <a:ext cx="1558230" cy="461661"/>
          </a:xfrm>
          <a:prstGeom prst="rect">
            <a:avLst/>
          </a:prstGeom>
          <a:solidFill>
            <a:schemeClr val="bg1"/>
          </a:solidFill>
        </p:spPr>
        <p:txBody>
          <a:bodyPr wrap="square" lIns="91435" tIns="45718" rIns="91435" bIns="45718" rtlCol="0">
            <a:spAutoFit/>
          </a:bodyPr>
          <a:lstStyle/>
          <a:p>
            <a:pPr algn="r"/>
            <a:r>
              <a:rPr lang="en-US" sz="2400" dirty="0"/>
              <a:t>1 Billion</a:t>
            </a:r>
          </a:p>
        </p:txBody>
      </p:sp>
    </p:spTree>
    <p:extLst>
      <p:ext uri="{BB962C8B-B14F-4D97-AF65-F5344CB8AC3E}">
        <p14:creationId xmlns:p14="http://schemas.microsoft.com/office/powerpoint/2010/main" val="42187187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小塚ゴシック Pro 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小塚ゴシック Pro L"/>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小塚ゴシック Pro 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小塚ゴシック Pro L"/>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42503</TotalTime>
  <Words>2061</Words>
  <Application>Microsoft Macintosh PowerPoint</Application>
  <PresentationFormat>Custom</PresentationFormat>
  <Paragraphs>532</Paragraphs>
  <Slides>60</Slides>
  <Notes>26</Notes>
  <HiddenSlides>0</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1_Office Theme</vt:lpstr>
      <vt:lpstr>Software Defined Networks  and the  Maturing of the Internet</vt:lpstr>
      <vt:lpstr>PowerPoint Presentation</vt:lpstr>
      <vt:lpstr>Why was an Internet so simple and dumb  so successful? </vt:lpstr>
      <vt:lpstr>The Internet was successful because it was simple and dumb   </vt:lpstr>
      <vt:lpstr>PowerPoint Presentation</vt:lpstr>
      <vt:lpstr>Architectural Principles</vt:lpstr>
      <vt:lpstr>Architectural Principles</vt:lpstr>
      <vt:lpstr>PowerPoint Presentation</vt:lpstr>
      <vt:lpstr>Computers connected to Internet</vt:lpstr>
      <vt:lpstr>The Internet was deliberately designed …</vt:lpstr>
      <vt:lpstr>Number of published Internet Standards</vt:lpstr>
      <vt:lpstr>Cisco Stock Price</vt:lpstr>
      <vt:lpstr>PowerPoint Presentation</vt:lpstr>
      <vt:lpstr>Computers became easier to use and more reliable…</vt:lpstr>
      <vt:lpstr>Making Software Work</vt:lpstr>
      <vt:lpstr>Networks became harder to manage and less reliable…</vt:lpstr>
      <vt:lpstr>Making Networks Work (Today)</vt:lpstr>
      <vt:lpstr>Networks are kept working by   “Masters of Complexity”  </vt:lpstr>
      <vt:lpstr>What this means for people who own large networks</vt:lpstr>
      <vt:lpstr>Example 1: Internet Service Providers</vt:lpstr>
      <vt:lpstr>Example 2: Data Center Owner</vt:lpstr>
      <vt:lpstr>Sidebar: Lessons from the computer industry</vt:lpstr>
      <vt:lpstr>Hardware</vt:lpstr>
      <vt:lpstr>2000: Rack-mounted Servers</vt:lpstr>
      <vt:lpstr>2005: The whitebox server</vt:lpstr>
      <vt:lpstr>PowerPoint Presentation</vt:lpstr>
      <vt:lpstr>Dell Stock Price</vt:lpstr>
      <vt:lpstr>Software</vt:lpstr>
      <vt:lpstr>“Software will eat the world”</vt:lpstr>
      <vt:lpstr>Software in 2014</vt:lpstr>
      <vt:lpstr>CPU + Linux + Application</vt:lpstr>
      <vt:lpstr>CPU + Linux + Application</vt:lpstr>
      <vt:lpstr>(End of Sidebar: Lessons from the computer industry)</vt:lpstr>
      <vt:lpstr>SDN: What just happened?</vt:lpstr>
      <vt:lpstr>PowerPoint Presentation</vt:lpstr>
      <vt:lpstr>The bare-metal switch</vt:lpstr>
      <vt:lpstr>OCP: Wedge switch (open-source design)</vt:lpstr>
      <vt:lpstr>Bare-metal Switch Software</vt:lpstr>
      <vt:lpstr>Will switches be hardware or software? </vt:lpstr>
      <vt:lpstr>Packet Forwarding Speeds</vt:lpstr>
      <vt:lpstr>Packet Forwarding Speeds</vt:lpstr>
      <vt:lpstr>Switches will be built  from programmable ASICs</vt:lpstr>
      <vt:lpstr>PowerPoint Presentation</vt:lpstr>
      <vt:lpstr>PowerPoint Presentation</vt:lpstr>
      <vt:lpstr>What just happened?</vt:lpstr>
      <vt:lpstr>Computer Industry</vt:lpstr>
      <vt:lpstr>Networking Industry</vt:lpstr>
      <vt:lpstr>PowerPoint Presentation</vt:lpstr>
      <vt:lpstr>Summary</vt:lpstr>
      <vt:lpstr>Three consequences of SDN</vt:lpstr>
      <vt:lpstr>Even simple questions are hard</vt:lpstr>
      <vt:lpstr>More interesting questions</vt:lpstr>
      <vt:lpstr>Neither observe nor control</vt:lpstr>
      <vt:lpstr>Header Space Analysis: Modeling Forwarding Behavior</vt:lpstr>
      <vt:lpstr>Header Space Analysis [NSDI ‘12]</vt:lpstr>
      <vt:lpstr>Header Space Analysis</vt:lpstr>
      <vt:lpstr>The set of packets from A that can reach B</vt:lpstr>
      <vt:lpstr>All packets from A that can reach B</vt:lpstr>
      <vt:lpstr>Implications</vt:lpstr>
      <vt:lpstr>&lt;The End&gt;</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Defined Networks  and the  Maturing of the Internet</dc:title>
  <dc:creator>Nick McKeown</dc:creator>
  <cp:lastModifiedBy>Nick McKeown</cp:lastModifiedBy>
  <cp:revision>190</cp:revision>
  <dcterms:created xsi:type="dcterms:W3CDTF">2014-03-20T00:25:57Z</dcterms:created>
  <dcterms:modified xsi:type="dcterms:W3CDTF">2014-11-26T00:06:58Z</dcterms:modified>
</cp:coreProperties>
</file>